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6" r:id="rId4"/>
    <p:sldMasterId id="2147483714" r:id="rId5"/>
  </p:sldMasterIdLst>
  <p:notesMasterIdLst>
    <p:notesMasterId r:id="rId91"/>
  </p:notesMasterIdLst>
  <p:sldIdLst>
    <p:sldId id="256" r:id="rId6"/>
    <p:sldId id="323" r:id="rId7"/>
    <p:sldId id="319" r:id="rId8"/>
    <p:sldId id="257" r:id="rId9"/>
    <p:sldId id="259" r:id="rId10"/>
    <p:sldId id="258" r:id="rId11"/>
    <p:sldId id="260" r:id="rId12"/>
    <p:sldId id="261" r:id="rId13"/>
    <p:sldId id="322" r:id="rId14"/>
    <p:sldId id="325" r:id="rId15"/>
    <p:sldId id="334" r:id="rId16"/>
    <p:sldId id="262" r:id="rId17"/>
    <p:sldId id="326" r:id="rId18"/>
    <p:sldId id="264" r:id="rId19"/>
    <p:sldId id="335" r:id="rId20"/>
    <p:sldId id="263" r:id="rId21"/>
    <p:sldId id="327" r:id="rId22"/>
    <p:sldId id="265" r:id="rId23"/>
    <p:sldId id="328" r:id="rId24"/>
    <p:sldId id="266" r:id="rId25"/>
    <p:sldId id="336" r:id="rId26"/>
    <p:sldId id="338" r:id="rId27"/>
    <p:sldId id="267" r:id="rId28"/>
    <p:sldId id="340" r:id="rId29"/>
    <p:sldId id="268" r:id="rId30"/>
    <p:sldId id="269" r:id="rId31"/>
    <p:sldId id="270" r:id="rId32"/>
    <p:sldId id="271" r:id="rId33"/>
    <p:sldId id="272" r:id="rId34"/>
    <p:sldId id="273" r:id="rId35"/>
    <p:sldId id="274" r:id="rId36"/>
    <p:sldId id="337" r:id="rId37"/>
    <p:sldId id="329" r:id="rId38"/>
    <p:sldId id="279" r:id="rId39"/>
    <p:sldId id="275" r:id="rId40"/>
    <p:sldId id="276" r:id="rId41"/>
    <p:sldId id="277" r:id="rId42"/>
    <p:sldId id="278" r:id="rId43"/>
    <p:sldId id="280" r:id="rId44"/>
    <p:sldId id="281" r:id="rId45"/>
    <p:sldId id="282" r:id="rId46"/>
    <p:sldId id="283" r:id="rId47"/>
    <p:sldId id="339" r:id="rId48"/>
    <p:sldId id="284" r:id="rId49"/>
    <p:sldId id="285" r:id="rId50"/>
    <p:sldId id="286" r:id="rId51"/>
    <p:sldId id="287" r:id="rId52"/>
    <p:sldId id="333" r:id="rId53"/>
    <p:sldId id="331" r:id="rId54"/>
    <p:sldId id="288" r:id="rId55"/>
    <p:sldId id="316" r:id="rId56"/>
    <p:sldId id="317" r:id="rId57"/>
    <p:sldId id="318" r:id="rId58"/>
    <p:sldId id="289" r:id="rId59"/>
    <p:sldId id="291" r:id="rId60"/>
    <p:sldId id="290" r:id="rId61"/>
    <p:sldId id="292" r:id="rId62"/>
    <p:sldId id="293" r:id="rId63"/>
    <p:sldId id="294" r:id="rId64"/>
    <p:sldId id="297" r:id="rId65"/>
    <p:sldId id="295" r:id="rId66"/>
    <p:sldId id="296" r:id="rId67"/>
    <p:sldId id="298" r:id="rId68"/>
    <p:sldId id="299" r:id="rId69"/>
    <p:sldId id="300" r:id="rId70"/>
    <p:sldId id="301" r:id="rId71"/>
    <p:sldId id="344" r:id="rId72"/>
    <p:sldId id="302" r:id="rId73"/>
    <p:sldId id="303" r:id="rId74"/>
    <p:sldId id="304" r:id="rId75"/>
    <p:sldId id="305" r:id="rId76"/>
    <p:sldId id="307" r:id="rId77"/>
    <p:sldId id="306" r:id="rId78"/>
    <p:sldId id="308" r:id="rId79"/>
    <p:sldId id="309" r:id="rId80"/>
    <p:sldId id="310" r:id="rId81"/>
    <p:sldId id="321" r:id="rId82"/>
    <p:sldId id="332" r:id="rId83"/>
    <p:sldId id="311" r:id="rId84"/>
    <p:sldId id="312" r:id="rId85"/>
    <p:sldId id="342" r:id="rId86"/>
    <p:sldId id="343" r:id="rId87"/>
    <p:sldId id="315" r:id="rId88"/>
    <p:sldId id="341" r:id="rId89"/>
    <p:sldId id="320" r:id="rId9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4" autoAdjust="0"/>
    <p:restoredTop sz="88538" autoAdjust="0"/>
  </p:normalViewPr>
  <p:slideViewPr>
    <p:cSldViewPr>
      <p:cViewPr>
        <p:scale>
          <a:sx n="75" d="100"/>
          <a:sy n="75" d="100"/>
        </p:scale>
        <p:origin x="-954" y="-6"/>
      </p:cViewPr>
      <p:guideLst>
        <p:guide orient="horz" pos="2160"/>
        <p:guide pos="2880"/>
      </p:guideLst>
    </p:cSldViewPr>
  </p:slideViewPr>
  <p:notesTextViewPr>
    <p:cViewPr>
      <p:scale>
        <a:sx n="1" d="1"/>
        <a:sy n="1" d="1"/>
      </p:scale>
      <p:origin x="0" y="0"/>
    </p:cViewPr>
  </p:notesTextViewPr>
  <p:sorterViewPr>
    <p:cViewPr>
      <p:scale>
        <a:sx n="100" d="100"/>
        <a:sy n="100" d="100"/>
      </p:scale>
      <p:origin x="0" y="11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BEA72-C29A-4CBC-9B11-76471C04F5F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3EB7A5C-A39D-4AC9-98EE-B3C73C9BDF87}">
      <dgm:prSet phldrT="[Text]" custT="1"/>
      <dgm:spPr>
        <a:ln w="38100">
          <a:solidFill>
            <a:schemeClr val="tx1"/>
          </a:solidFill>
        </a:ln>
      </dgm:spPr>
      <dgm:t>
        <a:bodyPr/>
        <a:lstStyle/>
        <a:p>
          <a:r>
            <a:rPr lang="en-US" sz="3200" dirty="0" smtClean="0"/>
            <a:t>Fats</a:t>
          </a:r>
          <a:endParaRPr lang="en-US" sz="3200" dirty="0"/>
        </a:p>
      </dgm:t>
    </dgm:pt>
    <dgm:pt modelId="{F8D69D1C-7A43-432D-9E3D-488799E30DF1}" type="parTrans" cxnId="{BF7F32B9-4D8E-4411-959F-895E503F090E}">
      <dgm:prSet/>
      <dgm:spPr/>
      <dgm:t>
        <a:bodyPr/>
        <a:lstStyle/>
        <a:p>
          <a:endParaRPr lang="en-US"/>
        </a:p>
      </dgm:t>
    </dgm:pt>
    <dgm:pt modelId="{FA869595-8883-4930-A24D-7FF831439309}" type="sibTrans" cxnId="{BF7F32B9-4D8E-4411-959F-895E503F090E}">
      <dgm:prSet/>
      <dgm:spPr/>
      <dgm:t>
        <a:bodyPr/>
        <a:lstStyle/>
        <a:p>
          <a:endParaRPr lang="en-US"/>
        </a:p>
      </dgm:t>
    </dgm:pt>
    <dgm:pt modelId="{EC076204-97A5-404C-91FD-FE8BEE144D39}">
      <dgm:prSet phldrT="[Text]" custT="1"/>
      <dgm:spPr/>
      <dgm:t>
        <a:bodyPr/>
        <a:lstStyle/>
        <a:p>
          <a:r>
            <a:rPr lang="en-US" sz="2200" dirty="0" smtClean="0"/>
            <a:t>saturated</a:t>
          </a:r>
          <a:endParaRPr lang="en-US" sz="2200" dirty="0"/>
        </a:p>
      </dgm:t>
    </dgm:pt>
    <dgm:pt modelId="{EEFD318F-C809-4C89-8599-3493D5CB2401}" type="parTrans" cxnId="{DFE11BAB-3566-47EA-AD39-FA680275F32C}">
      <dgm:prSet/>
      <dgm:spPr/>
      <dgm:t>
        <a:bodyPr/>
        <a:lstStyle/>
        <a:p>
          <a:endParaRPr lang="en-US"/>
        </a:p>
      </dgm:t>
    </dgm:pt>
    <dgm:pt modelId="{F680830B-3C16-49B2-B76B-5CCDAD276485}" type="sibTrans" cxnId="{DFE11BAB-3566-47EA-AD39-FA680275F32C}">
      <dgm:prSet/>
      <dgm:spPr/>
      <dgm:t>
        <a:bodyPr/>
        <a:lstStyle/>
        <a:p>
          <a:endParaRPr lang="en-US"/>
        </a:p>
      </dgm:t>
    </dgm:pt>
    <dgm:pt modelId="{E182F564-6A76-47D8-8FCD-7E3CCAFCC0F3}">
      <dgm:prSet phldrT="[Text]"/>
      <dgm:spPr/>
      <dgm:t>
        <a:bodyPr/>
        <a:lstStyle/>
        <a:p>
          <a:r>
            <a:rPr lang="en-US" dirty="0" smtClean="0"/>
            <a:t>No double bonds</a:t>
          </a:r>
        </a:p>
        <a:p>
          <a:r>
            <a:rPr lang="en-US" dirty="0" smtClean="0"/>
            <a:t>ex. butter</a:t>
          </a:r>
        </a:p>
        <a:p>
          <a:r>
            <a:rPr lang="en-US" dirty="0" smtClean="0"/>
            <a:t>Solid at room temperature</a:t>
          </a:r>
          <a:endParaRPr lang="en-US" dirty="0"/>
        </a:p>
      </dgm:t>
    </dgm:pt>
    <dgm:pt modelId="{F0A50ED4-8891-4653-8363-814704F6C29B}" type="parTrans" cxnId="{B2136D4C-2CC4-4893-B4E7-3A5A8C29B46A}">
      <dgm:prSet/>
      <dgm:spPr/>
      <dgm:t>
        <a:bodyPr/>
        <a:lstStyle/>
        <a:p>
          <a:endParaRPr lang="en-US"/>
        </a:p>
      </dgm:t>
    </dgm:pt>
    <dgm:pt modelId="{22209B6B-2618-4C51-A2D4-B1DA6E2D3582}" type="sibTrans" cxnId="{B2136D4C-2CC4-4893-B4E7-3A5A8C29B46A}">
      <dgm:prSet/>
      <dgm:spPr/>
      <dgm:t>
        <a:bodyPr/>
        <a:lstStyle/>
        <a:p>
          <a:endParaRPr lang="en-US"/>
        </a:p>
      </dgm:t>
    </dgm:pt>
    <dgm:pt modelId="{A78F3B65-96AB-4928-8DF1-B15FA9039BFA}">
      <dgm:prSet phldrT="[Text]" custT="1"/>
      <dgm:spPr/>
      <dgm:t>
        <a:bodyPr/>
        <a:lstStyle/>
        <a:p>
          <a:r>
            <a:rPr lang="en-US" sz="2200" dirty="0" smtClean="0"/>
            <a:t>unsaturated</a:t>
          </a:r>
          <a:endParaRPr lang="en-US" sz="2200" dirty="0"/>
        </a:p>
      </dgm:t>
    </dgm:pt>
    <dgm:pt modelId="{6D146882-696D-4034-8F5C-06E3EE58220A}" type="parTrans" cxnId="{087C4ABF-A57E-45A3-9442-3A0C1C3742B2}">
      <dgm:prSet/>
      <dgm:spPr/>
      <dgm:t>
        <a:bodyPr/>
        <a:lstStyle/>
        <a:p>
          <a:endParaRPr lang="en-US"/>
        </a:p>
      </dgm:t>
    </dgm:pt>
    <dgm:pt modelId="{8E8358B7-797F-4809-9527-C37CED2B0BFC}" type="sibTrans" cxnId="{087C4ABF-A57E-45A3-9442-3A0C1C3742B2}">
      <dgm:prSet/>
      <dgm:spPr/>
      <dgm:t>
        <a:bodyPr/>
        <a:lstStyle/>
        <a:p>
          <a:endParaRPr lang="en-US"/>
        </a:p>
      </dgm:t>
    </dgm:pt>
    <dgm:pt modelId="{B8998FB3-B432-4FF2-BB4A-0F69D2A622E2}">
      <dgm:prSet phldrT="[Text]"/>
      <dgm:spPr/>
      <dgm:t>
        <a:bodyPr/>
        <a:lstStyle/>
        <a:p>
          <a:r>
            <a:rPr lang="en-US" dirty="0" smtClean="0"/>
            <a:t>Double bonds </a:t>
          </a:r>
        </a:p>
        <a:p>
          <a:r>
            <a:rPr lang="en-US" dirty="0" smtClean="0"/>
            <a:t>ex. oil</a:t>
          </a:r>
        </a:p>
        <a:p>
          <a:r>
            <a:rPr lang="en-US" dirty="0" smtClean="0"/>
            <a:t>Liquid at room temperature</a:t>
          </a:r>
          <a:endParaRPr lang="en-US" dirty="0"/>
        </a:p>
      </dgm:t>
    </dgm:pt>
    <dgm:pt modelId="{4AE496CD-7FD2-4BA4-AF16-12F135856426}" type="parTrans" cxnId="{7506D04B-3DF2-4282-BC22-663E19448A3F}">
      <dgm:prSet/>
      <dgm:spPr/>
      <dgm:t>
        <a:bodyPr/>
        <a:lstStyle/>
        <a:p>
          <a:endParaRPr lang="en-US"/>
        </a:p>
      </dgm:t>
    </dgm:pt>
    <dgm:pt modelId="{7D2B32D7-0DA4-40E2-86F8-0C344CB072A2}" type="sibTrans" cxnId="{7506D04B-3DF2-4282-BC22-663E19448A3F}">
      <dgm:prSet/>
      <dgm:spPr/>
      <dgm:t>
        <a:bodyPr/>
        <a:lstStyle/>
        <a:p>
          <a:endParaRPr lang="en-US"/>
        </a:p>
      </dgm:t>
    </dgm:pt>
    <dgm:pt modelId="{C57BDE4C-057B-4188-B568-29D32BCCF8A1}" type="pres">
      <dgm:prSet presAssocID="{83DBEA72-C29A-4CBC-9B11-76471C04F5F0}" presName="diagram" presStyleCnt="0">
        <dgm:presLayoutVars>
          <dgm:chPref val="1"/>
          <dgm:dir/>
          <dgm:animOne val="branch"/>
          <dgm:animLvl val="lvl"/>
          <dgm:resizeHandles val="exact"/>
        </dgm:presLayoutVars>
      </dgm:prSet>
      <dgm:spPr/>
      <dgm:t>
        <a:bodyPr/>
        <a:lstStyle/>
        <a:p>
          <a:endParaRPr lang="en-US"/>
        </a:p>
      </dgm:t>
    </dgm:pt>
    <dgm:pt modelId="{C56C50B0-076C-4EF7-9311-A24AAB4C0E51}" type="pres">
      <dgm:prSet presAssocID="{93EB7A5C-A39D-4AC9-98EE-B3C73C9BDF87}" presName="root1" presStyleCnt="0"/>
      <dgm:spPr/>
    </dgm:pt>
    <dgm:pt modelId="{E341574F-8141-4A42-A8C4-04627D33CADE}" type="pres">
      <dgm:prSet presAssocID="{93EB7A5C-A39D-4AC9-98EE-B3C73C9BDF87}" presName="LevelOneTextNode" presStyleLbl="node0" presStyleIdx="0" presStyleCnt="1">
        <dgm:presLayoutVars>
          <dgm:chPref val="3"/>
        </dgm:presLayoutVars>
      </dgm:prSet>
      <dgm:spPr/>
      <dgm:t>
        <a:bodyPr/>
        <a:lstStyle/>
        <a:p>
          <a:endParaRPr lang="en-US"/>
        </a:p>
      </dgm:t>
    </dgm:pt>
    <dgm:pt modelId="{7F2EF0FC-6EB6-4549-A60C-25DDE287507A}" type="pres">
      <dgm:prSet presAssocID="{93EB7A5C-A39D-4AC9-98EE-B3C73C9BDF87}" presName="level2hierChild" presStyleCnt="0"/>
      <dgm:spPr/>
    </dgm:pt>
    <dgm:pt modelId="{51C04FB7-5968-47D3-BD69-B7C67993BA59}" type="pres">
      <dgm:prSet presAssocID="{EEFD318F-C809-4C89-8599-3493D5CB2401}" presName="conn2-1" presStyleLbl="parChTrans1D2" presStyleIdx="0" presStyleCnt="2"/>
      <dgm:spPr/>
      <dgm:t>
        <a:bodyPr/>
        <a:lstStyle/>
        <a:p>
          <a:endParaRPr lang="en-US"/>
        </a:p>
      </dgm:t>
    </dgm:pt>
    <dgm:pt modelId="{76FE4B3E-684F-49A4-A213-616C174D9E8A}" type="pres">
      <dgm:prSet presAssocID="{EEFD318F-C809-4C89-8599-3493D5CB2401}" presName="connTx" presStyleLbl="parChTrans1D2" presStyleIdx="0" presStyleCnt="2"/>
      <dgm:spPr/>
      <dgm:t>
        <a:bodyPr/>
        <a:lstStyle/>
        <a:p>
          <a:endParaRPr lang="en-US"/>
        </a:p>
      </dgm:t>
    </dgm:pt>
    <dgm:pt modelId="{70535CEA-BDD6-4DE3-A7D4-42B399E95D26}" type="pres">
      <dgm:prSet presAssocID="{EC076204-97A5-404C-91FD-FE8BEE144D39}" presName="root2" presStyleCnt="0"/>
      <dgm:spPr/>
    </dgm:pt>
    <dgm:pt modelId="{7DC4F847-4D44-4042-8AC9-099092BB8C7A}" type="pres">
      <dgm:prSet presAssocID="{EC076204-97A5-404C-91FD-FE8BEE144D39}" presName="LevelTwoTextNode" presStyleLbl="node2" presStyleIdx="0" presStyleCnt="2">
        <dgm:presLayoutVars>
          <dgm:chPref val="3"/>
        </dgm:presLayoutVars>
      </dgm:prSet>
      <dgm:spPr/>
      <dgm:t>
        <a:bodyPr/>
        <a:lstStyle/>
        <a:p>
          <a:endParaRPr lang="en-US"/>
        </a:p>
      </dgm:t>
    </dgm:pt>
    <dgm:pt modelId="{6CB30ABD-B3E9-48BE-B8EC-5CD1ECD39918}" type="pres">
      <dgm:prSet presAssocID="{EC076204-97A5-404C-91FD-FE8BEE144D39}" presName="level3hierChild" presStyleCnt="0"/>
      <dgm:spPr/>
    </dgm:pt>
    <dgm:pt modelId="{237A63D5-088E-4387-8F06-2F5D218F579E}" type="pres">
      <dgm:prSet presAssocID="{F0A50ED4-8891-4653-8363-814704F6C29B}" presName="conn2-1" presStyleLbl="parChTrans1D3" presStyleIdx="0" presStyleCnt="2"/>
      <dgm:spPr/>
      <dgm:t>
        <a:bodyPr/>
        <a:lstStyle/>
        <a:p>
          <a:endParaRPr lang="en-US"/>
        </a:p>
      </dgm:t>
    </dgm:pt>
    <dgm:pt modelId="{1F0E4633-D118-4561-A330-AFE9C0FDDAF9}" type="pres">
      <dgm:prSet presAssocID="{F0A50ED4-8891-4653-8363-814704F6C29B}" presName="connTx" presStyleLbl="parChTrans1D3" presStyleIdx="0" presStyleCnt="2"/>
      <dgm:spPr/>
      <dgm:t>
        <a:bodyPr/>
        <a:lstStyle/>
        <a:p>
          <a:endParaRPr lang="en-US"/>
        </a:p>
      </dgm:t>
    </dgm:pt>
    <dgm:pt modelId="{D32CA7A9-606B-426A-9760-032873AED58E}" type="pres">
      <dgm:prSet presAssocID="{E182F564-6A76-47D8-8FCD-7E3CCAFCC0F3}" presName="root2" presStyleCnt="0"/>
      <dgm:spPr/>
    </dgm:pt>
    <dgm:pt modelId="{6D6D4487-EC39-4C86-81B8-812CEE5A49F9}" type="pres">
      <dgm:prSet presAssocID="{E182F564-6A76-47D8-8FCD-7E3CCAFCC0F3}" presName="LevelTwoTextNode" presStyleLbl="node3" presStyleIdx="0" presStyleCnt="2">
        <dgm:presLayoutVars>
          <dgm:chPref val="3"/>
        </dgm:presLayoutVars>
      </dgm:prSet>
      <dgm:spPr/>
      <dgm:t>
        <a:bodyPr/>
        <a:lstStyle/>
        <a:p>
          <a:endParaRPr lang="en-US"/>
        </a:p>
      </dgm:t>
    </dgm:pt>
    <dgm:pt modelId="{6EAAC97A-9A8A-4843-A86D-E8C93A4C935A}" type="pres">
      <dgm:prSet presAssocID="{E182F564-6A76-47D8-8FCD-7E3CCAFCC0F3}" presName="level3hierChild" presStyleCnt="0"/>
      <dgm:spPr/>
    </dgm:pt>
    <dgm:pt modelId="{47AB2D79-9871-4133-B9A3-580BE5F99604}" type="pres">
      <dgm:prSet presAssocID="{6D146882-696D-4034-8F5C-06E3EE58220A}" presName="conn2-1" presStyleLbl="parChTrans1D2" presStyleIdx="1" presStyleCnt="2"/>
      <dgm:spPr/>
      <dgm:t>
        <a:bodyPr/>
        <a:lstStyle/>
        <a:p>
          <a:endParaRPr lang="en-US"/>
        </a:p>
      </dgm:t>
    </dgm:pt>
    <dgm:pt modelId="{FD5BF4E2-8AF6-4376-87E8-58D4DBA1A808}" type="pres">
      <dgm:prSet presAssocID="{6D146882-696D-4034-8F5C-06E3EE58220A}" presName="connTx" presStyleLbl="parChTrans1D2" presStyleIdx="1" presStyleCnt="2"/>
      <dgm:spPr/>
      <dgm:t>
        <a:bodyPr/>
        <a:lstStyle/>
        <a:p>
          <a:endParaRPr lang="en-US"/>
        </a:p>
      </dgm:t>
    </dgm:pt>
    <dgm:pt modelId="{405D6CE3-F954-441B-AAF5-1398465B9B01}" type="pres">
      <dgm:prSet presAssocID="{A78F3B65-96AB-4928-8DF1-B15FA9039BFA}" presName="root2" presStyleCnt="0"/>
      <dgm:spPr/>
    </dgm:pt>
    <dgm:pt modelId="{CCD6A49B-8E6C-4305-A091-DFF8C6A821F5}" type="pres">
      <dgm:prSet presAssocID="{A78F3B65-96AB-4928-8DF1-B15FA9039BFA}" presName="LevelTwoTextNode" presStyleLbl="node2" presStyleIdx="1" presStyleCnt="2">
        <dgm:presLayoutVars>
          <dgm:chPref val="3"/>
        </dgm:presLayoutVars>
      </dgm:prSet>
      <dgm:spPr/>
      <dgm:t>
        <a:bodyPr/>
        <a:lstStyle/>
        <a:p>
          <a:endParaRPr lang="en-US"/>
        </a:p>
      </dgm:t>
    </dgm:pt>
    <dgm:pt modelId="{22C93B8F-6137-4240-A110-12566531063F}" type="pres">
      <dgm:prSet presAssocID="{A78F3B65-96AB-4928-8DF1-B15FA9039BFA}" presName="level3hierChild" presStyleCnt="0"/>
      <dgm:spPr/>
    </dgm:pt>
    <dgm:pt modelId="{C1CAD6FC-28AC-4BA9-9EFC-5B059603D875}" type="pres">
      <dgm:prSet presAssocID="{4AE496CD-7FD2-4BA4-AF16-12F135856426}" presName="conn2-1" presStyleLbl="parChTrans1D3" presStyleIdx="1" presStyleCnt="2"/>
      <dgm:spPr/>
      <dgm:t>
        <a:bodyPr/>
        <a:lstStyle/>
        <a:p>
          <a:endParaRPr lang="en-US"/>
        </a:p>
      </dgm:t>
    </dgm:pt>
    <dgm:pt modelId="{8D796804-C684-4AA0-B97B-472C2003943E}" type="pres">
      <dgm:prSet presAssocID="{4AE496CD-7FD2-4BA4-AF16-12F135856426}" presName="connTx" presStyleLbl="parChTrans1D3" presStyleIdx="1" presStyleCnt="2"/>
      <dgm:spPr/>
      <dgm:t>
        <a:bodyPr/>
        <a:lstStyle/>
        <a:p>
          <a:endParaRPr lang="en-US"/>
        </a:p>
      </dgm:t>
    </dgm:pt>
    <dgm:pt modelId="{76A145ED-A445-4640-872C-2BA6F9434590}" type="pres">
      <dgm:prSet presAssocID="{B8998FB3-B432-4FF2-BB4A-0F69D2A622E2}" presName="root2" presStyleCnt="0"/>
      <dgm:spPr/>
    </dgm:pt>
    <dgm:pt modelId="{AD94A6E8-B48C-4A3D-AC98-0AAAE9E600CF}" type="pres">
      <dgm:prSet presAssocID="{B8998FB3-B432-4FF2-BB4A-0F69D2A622E2}" presName="LevelTwoTextNode" presStyleLbl="node3" presStyleIdx="1" presStyleCnt="2">
        <dgm:presLayoutVars>
          <dgm:chPref val="3"/>
        </dgm:presLayoutVars>
      </dgm:prSet>
      <dgm:spPr/>
      <dgm:t>
        <a:bodyPr/>
        <a:lstStyle/>
        <a:p>
          <a:endParaRPr lang="en-US"/>
        </a:p>
      </dgm:t>
    </dgm:pt>
    <dgm:pt modelId="{BAE415AC-D136-4C94-9880-11E4F644E760}" type="pres">
      <dgm:prSet presAssocID="{B8998FB3-B432-4FF2-BB4A-0F69D2A622E2}" presName="level3hierChild" presStyleCnt="0"/>
      <dgm:spPr/>
    </dgm:pt>
  </dgm:ptLst>
  <dgm:cxnLst>
    <dgm:cxn modelId="{E93D72AA-A52A-4A29-9838-FC41CBC513BB}" type="presOf" srcId="{83DBEA72-C29A-4CBC-9B11-76471C04F5F0}" destId="{C57BDE4C-057B-4188-B568-29D32BCCF8A1}" srcOrd="0" destOrd="0" presId="urn:microsoft.com/office/officeart/2005/8/layout/hierarchy2"/>
    <dgm:cxn modelId="{946C00DC-7275-48FE-81BE-C3D911D2BF5D}" type="presOf" srcId="{EEFD318F-C809-4C89-8599-3493D5CB2401}" destId="{76FE4B3E-684F-49A4-A213-616C174D9E8A}" srcOrd="1" destOrd="0" presId="urn:microsoft.com/office/officeart/2005/8/layout/hierarchy2"/>
    <dgm:cxn modelId="{57823C50-48EC-4731-93CD-9530DEFDA7A5}" type="presOf" srcId="{6D146882-696D-4034-8F5C-06E3EE58220A}" destId="{FD5BF4E2-8AF6-4376-87E8-58D4DBA1A808}" srcOrd="1" destOrd="0" presId="urn:microsoft.com/office/officeart/2005/8/layout/hierarchy2"/>
    <dgm:cxn modelId="{10CB02DF-729B-4B5F-BCEC-41B796CF9398}" type="presOf" srcId="{F0A50ED4-8891-4653-8363-814704F6C29B}" destId="{1F0E4633-D118-4561-A330-AFE9C0FDDAF9}" srcOrd="1" destOrd="0" presId="urn:microsoft.com/office/officeart/2005/8/layout/hierarchy2"/>
    <dgm:cxn modelId="{3777D052-9042-4C86-B283-E91EEAAC520D}" type="presOf" srcId="{A78F3B65-96AB-4928-8DF1-B15FA9039BFA}" destId="{CCD6A49B-8E6C-4305-A091-DFF8C6A821F5}" srcOrd="0" destOrd="0" presId="urn:microsoft.com/office/officeart/2005/8/layout/hierarchy2"/>
    <dgm:cxn modelId="{4F61ADB2-9CEB-4DCE-B599-1A1F405242AF}" type="presOf" srcId="{E182F564-6A76-47D8-8FCD-7E3CCAFCC0F3}" destId="{6D6D4487-EC39-4C86-81B8-812CEE5A49F9}" srcOrd="0" destOrd="0" presId="urn:microsoft.com/office/officeart/2005/8/layout/hierarchy2"/>
    <dgm:cxn modelId="{DFE11BAB-3566-47EA-AD39-FA680275F32C}" srcId="{93EB7A5C-A39D-4AC9-98EE-B3C73C9BDF87}" destId="{EC076204-97A5-404C-91FD-FE8BEE144D39}" srcOrd="0" destOrd="0" parTransId="{EEFD318F-C809-4C89-8599-3493D5CB2401}" sibTransId="{F680830B-3C16-49B2-B76B-5CCDAD276485}"/>
    <dgm:cxn modelId="{37643168-7044-43CD-8DFE-5EB8CF44793E}" type="presOf" srcId="{93EB7A5C-A39D-4AC9-98EE-B3C73C9BDF87}" destId="{E341574F-8141-4A42-A8C4-04627D33CADE}" srcOrd="0" destOrd="0" presId="urn:microsoft.com/office/officeart/2005/8/layout/hierarchy2"/>
    <dgm:cxn modelId="{7071D583-B376-4831-9FAE-72D91DABAE31}" type="presOf" srcId="{4AE496CD-7FD2-4BA4-AF16-12F135856426}" destId="{8D796804-C684-4AA0-B97B-472C2003943E}" srcOrd="1" destOrd="0" presId="urn:microsoft.com/office/officeart/2005/8/layout/hierarchy2"/>
    <dgm:cxn modelId="{087C4ABF-A57E-45A3-9442-3A0C1C3742B2}" srcId="{93EB7A5C-A39D-4AC9-98EE-B3C73C9BDF87}" destId="{A78F3B65-96AB-4928-8DF1-B15FA9039BFA}" srcOrd="1" destOrd="0" parTransId="{6D146882-696D-4034-8F5C-06E3EE58220A}" sibTransId="{8E8358B7-797F-4809-9527-C37CED2B0BFC}"/>
    <dgm:cxn modelId="{B2136D4C-2CC4-4893-B4E7-3A5A8C29B46A}" srcId="{EC076204-97A5-404C-91FD-FE8BEE144D39}" destId="{E182F564-6A76-47D8-8FCD-7E3CCAFCC0F3}" srcOrd="0" destOrd="0" parTransId="{F0A50ED4-8891-4653-8363-814704F6C29B}" sibTransId="{22209B6B-2618-4C51-A2D4-B1DA6E2D3582}"/>
    <dgm:cxn modelId="{FA961920-3C1F-40B6-8FBC-020267CDEB9B}" type="presOf" srcId="{6D146882-696D-4034-8F5C-06E3EE58220A}" destId="{47AB2D79-9871-4133-B9A3-580BE5F99604}" srcOrd="0" destOrd="0" presId="urn:microsoft.com/office/officeart/2005/8/layout/hierarchy2"/>
    <dgm:cxn modelId="{C7B284D9-A00E-4F39-9AD3-2234ED4CAF90}" type="presOf" srcId="{B8998FB3-B432-4FF2-BB4A-0F69D2A622E2}" destId="{AD94A6E8-B48C-4A3D-AC98-0AAAE9E600CF}" srcOrd="0" destOrd="0" presId="urn:microsoft.com/office/officeart/2005/8/layout/hierarchy2"/>
    <dgm:cxn modelId="{7506D04B-3DF2-4282-BC22-663E19448A3F}" srcId="{A78F3B65-96AB-4928-8DF1-B15FA9039BFA}" destId="{B8998FB3-B432-4FF2-BB4A-0F69D2A622E2}" srcOrd="0" destOrd="0" parTransId="{4AE496CD-7FD2-4BA4-AF16-12F135856426}" sibTransId="{7D2B32D7-0DA4-40E2-86F8-0C344CB072A2}"/>
    <dgm:cxn modelId="{F3B9E47A-A326-47F6-B209-6CCDFEA924FB}" type="presOf" srcId="{F0A50ED4-8891-4653-8363-814704F6C29B}" destId="{237A63D5-088E-4387-8F06-2F5D218F579E}" srcOrd="0" destOrd="0" presId="urn:microsoft.com/office/officeart/2005/8/layout/hierarchy2"/>
    <dgm:cxn modelId="{85CA8A05-16A7-4E3E-AB56-C148D59140F1}" type="presOf" srcId="{4AE496CD-7FD2-4BA4-AF16-12F135856426}" destId="{C1CAD6FC-28AC-4BA9-9EFC-5B059603D875}" srcOrd="0" destOrd="0" presId="urn:microsoft.com/office/officeart/2005/8/layout/hierarchy2"/>
    <dgm:cxn modelId="{E1DA59A3-E5F9-40C5-AF26-4841BF39027A}" type="presOf" srcId="{EC076204-97A5-404C-91FD-FE8BEE144D39}" destId="{7DC4F847-4D44-4042-8AC9-099092BB8C7A}" srcOrd="0" destOrd="0" presId="urn:microsoft.com/office/officeart/2005/8/layout/hierarchy2"/>
    <dgm:cxn modelId="{6AAED0C5-DB96-40DB-8A65-D008B92D5310}" type="presOf" srcId="{EEFD318F-C809-4C89-8599-3493D5CB2401}" destId="{51C04FB7-5968-47D3-BD69-B7C67993BA59}" srcOrd="0" destOrd="0" presId="urn:microsoft.com/office/officeart/2005/8/layout/hierarchy2"/>
    <dgm:cxn modelId="{BF7F32B9-4D8E-4411-959F-895E503F090E}" srcId="{83DBEA72-C29A-4CBC-9B11-76471C04F5F0}" destId="{93EB7A5C-A39D-4AC9-98EE-B3C73C9BDF87}" srcOrd="0" destOrd="0" parTransId="{F8D69D1C-7A43-432D-9E3D-488799E30DF1}" sibTransId="{FA869595-8883-4930-A24D-7FF831439309}"/>
    <dgm:cxn modelId="{AEC2290B-2B7D-49D9-A265-386A340A040D}" type="presParOf" srcId="{C57BDE4C-057B-4188-B568-29D32BCCF8A1}" destId="{C56C50B0-076C-4EF7-9311-A24AAB4C0E51}" srcOrd="0" destOrd="0" presId="urn:microsoft.com/office/officeart/2005/8/layout/hierarchy2"/>
    <dgm:cxn modelId="{D27EB9D2-35DA-4B9E-BF9B-B26C782F8BCB}" type="presParOf" srcId="{C56C50B0-076C-4EF7-9311-A24AAB4C0E51}" destId="{E341574F-8141-4A42-A8C4-04627D33CADE}" srcOrd="0" destOrd="0" presId="urn:microsoft.com/office/officeart/2005/8/layout/hierarchy2"/>
    <dgm:cxn modelId="{6253A754-44AB-42F9-9D9C-0EB531AA18F6}" type="presParOf" srcId="{C56C50B0-076C-4EF7-9311-A24AAB4C0E51}" destId="{7F2EF0FC-6EB6-4549-A60C-25DDE287507A}" srcOrd="1" destOrd="0" presId="urn:microsoft.com/office/officeart/2005/8/layout/hierarchy2"/>
    <dgm:cxn modelId="{762493F1-DCEA-4379-9F3C-17B1F3682232}" type="presParOf" srcId="{7F2EF0FC-6EB6-4549-A60C-25DDE287507A}" destId="{51C04FB7-5968-47D3-BD69-B7C67993BA59}" srcOrd="0" destOrd="0" presId="urn:microsoft.com/office/officeart/2005/8/layout/hierarchy2"/>
    <dgm:cxn modelId="{22285123-B6B0-4401-8D9A-47B07B03F2C1}" type="presParOf" srcId="{51C04FB7-5968-47D3-BD69-B7C67993BA59}" destId="{76FE4B3E-684F-49A4-A213-616C174D9E8A}" srcOrd="0" destOrd="0" presId="urn:microsoft.com/office/officeart/2005/8/layout/hierarchy2"/>
    <dgm:cxn modelId="{3F75C074-BC25-4026-9A39-2EE019FBACA6}" type="presParOf" srcId="{7F2EF0FC-6EB6-4549-A60C-25DDE287507A}" destId="{70535CEA-BDD6-4DE3-A7D4-42B399E95D26}" srcOrd="1" destOrd="0" presId="urn:microsoft.com/office/officeart/2005/8/layout/hierarchy2"/>
    <dgm:cxn modelId="{47EEE824-C2AF-481A-9788-D1BB04C1224A}" type="presParOf" srcId="{70535CEA-BDD6-4DE3-A7D4-42B399E95D26}" destId="{7DC4F847-4D44-4042-8AC9-099092BB8C7A}" srcOrd="0" destOrd="0" presId="urn:microsoft.com/office/officeart/2005/8/layout/hierarchy2"/>
    <dgm:cxn modelId="{4EC4DBB7-191F-4638-892A-7FF10D9FCB51}" type="presParOf" srcId="{70535CEA-BDD6-4DE3-A7D4-42B399E95D26}" destId="{6CB30ABD-B3E9-48BE-B8EC-5CD1ECD39918}" srcOrd="1" destOrd="0" presId="urn:microsoft.com/office/officeart/2005/8/layout/hierarchy2"/>
    <dgm:cxn modelId="{BB63FCFE-CBB0-42A4-839D-1CA7C3B00FCE}" type="presParOf" srcId="{6CB30ABD-B3E9-48BE-B8EC-5CD1ECD39918}" destId="{237A63D5-088E-4387-8F06-2F5D218F579E}" srcOrd="0" destOrd="0" presId="urn:microsoft.com/office/officeart/2005/8/layout/hierarchy2"/>
    <dgm:cxn modelId="{84CDB214-B13A-4B9F-8D0B-3905D5665EFC}" type="presParOf" srcId="{237A63D5-088E-4387-8F06-2F5D218F579E}" destId="{1F0E4633-D118-4561-A330-AFE9C0FDDAF9}" srcOrd="0" destOrd="0" presId="urn:microsoft.com/office/officeart/2005/8/layout/hierarchy2"/>
    <dgm:cxn modelId="{9725BEDB-0B29-4C46-AACC-3439A187EAF8}" type="presParOf" srcId="{6CB30ABD-B3E9-48BE-B8EC-5CD1ECD39918}" destId="{D32CA7A9-606B-426A-9760-032873AED58E}" srcOrd="1" destOrd="0" presId="urn:microsoft.com/office/officeart/2005/8/layout/hierarchy2"/>
    <dgm:cxn modelId="{A3591288-2DF5-432F-ACB3-97A8DCBDBE33}" type="presParOf" srcId="{D32CA7A9-606B-426A-9760-032873AED58E}" destId="{6D6D4487-EC39-4C86-81B8-812CEE5A49F9}" srcOrd="0" destOrd="0" presId="urn:microsoft.com/office/officeart/2005/8/layout/hierarchy2"/>
    <dgm:cxn modelId="{6044D987-9E72-4DB8-9797-97761F782A5E}" type="presParOf" srcId="{D32CA7A9-606B-426A-9760-032873AED58E}" destId="{6EAAC97A-9A8A-4843-A86D-E8C93A4C935A}" srcOrd="1" destOrd="0" presId="urn:microsoft.com/office/officeart/2005/8/layout/hierarchy2"/>
    <dgm:cxn modelId="{A902D723-0023-4A4A-9E14-88ED73286EBE}" type="presParOf" srcId="{7F2EF0FC-6EB6-4549-A60C-25DDE287507A}" destId="{47AB2D79-9871-4133-B9A3-580BE5F99604}" srcOrd="2" destOrd="0" presId="urn:microsoft.com/office/officeart/2005/8/layout/hierarchy2"/>
    <dgm:cxn modelId="{F660B16C-7369-4B47-A797-324FDE75F19A}" type="presParOf" srcId="{47AB2D79-9871-4133-B9A3-580BE5F99604}" destId="{FD5BF4E2-8AF6-4376-87E8-58D4DBA1A808}" srcOrd="0" destOrd="0" presId="urn:microsoft.com/office/officeart/2005/8/layout/hierarchy2"/>
    <dgm:cxn modelId="{4CC664E8-95C7-469C-8257-C973D94716EE}" type="presParOf" srcId="{7F2EF0FC-6EB6-4549-A60C-25DDE287507A}" destId="{405D6CE3-F954-441B-AAF5-1398465B9B01}" srcOrd="3" destOrd="0" presId="urn:microsoft.com/office/officeart/2005/8/layout/hierarchy2"/>
    <dgm:cxn modelId="{472D2587-5637-4007-8EAC-129089B484FB}" type="presParOf" srcId="{405D6CE3-F954-441B-AAF5-1398465B9B01}" destId="{CCD6A49B-8E6C-4305-A091-DFF8C6A821F5}" srcOrd="0" destOrd="0" presId="urn:microsoft.com/office/officeart/2005/8/layout/hierarchy2"/>
    <dgm:cxn modelId="{CAC2E486-9F20-4942-BE54-48E2362C425C}" type="presParOf" srcId="{405D6CE3-F954-441B-AAF5-1398465B9B01}" destId="{22C93B8F-6137-4240-A110-12566531063F}" srcOrd="1" destOrd="0" presId="urn:microsoft.com/office/officeart/2005/8/layout/hierarchy2"/>
    <dgm:cxn modelId="{12A7FFA8-7CD8-475C-B5AB-D49A72A57BD7}" type="presParOf" srcId="{22C93B8F-6137-4240-A110-12566531063F}" destId="{C1CAD6FC-28AC-4BA9-9EFC-5B059603D875}" srcOrd="0" destOrd="0" presId="urn:microsoft.com/office/officeart/2005/8/layout/hierarchy2"/>
    <dgm:cxn modelId="{B6229E39-EDA8-4E13-BC5F-C0E585279AF7}" type="presParOf" srcId="{C1CAD6FC-28AC-4BA9-9EFC-5B059603D875}" destId="{8D796804-C684-4AA0-B97B-472C2003943E}" srcOrd="0" destOrd="0" presId="urn:microsoft.com/office/officeart/2005/8/layout/hierarchy2"/>
    <dgm:cxn modelId="{132F8659-76CC-4F53-9734-8BFB6A86F182}" type="presParOf" srcId="{22C93B8F-6137-4240-A110-12566531063F}" destId="{76A145ED-A445-4640-872C-2BA6F9434590}" srcOrd="1" destOrd="0" presId="urn:microsoft.com/office/officeart/2005/8/layout/hierarchy2"/>
    <dgm:cxn modelId="{9DDF5BAA-3210-4957-A808-2139F59A3C72}" type="presParOf" srcId="{76A145ED-A445-4640-872C-2BA6F9434590}" destId="{AD94A6E8-B48C-4A3D-AC98-0AAAE9E600CF}" srcOrd="0" destOrd="0" presId="urn:microsoft.com/office/officeart/2005/8/layout/hierarchy2"/>
    <dgm:cxn modelId="{B3F02B26-7460-4AFD-A399-8D2FB36884E3}" type="presParOf" srcId="{76A145ED-A445-4640-872C-2BA6F9434590}" destId="{BAE415AC-D136-4C94-9880-11E4F644E76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1574F-8141-4A42-A8C4-04627D33CADE}">
      <dsp:nvSpPr>
        <dsp:cNvPr id="0" name=""/>
        <dsp:cNvSpPr/>
      </dsp:nvSpPr>
      <dsp:spPr>
        <a:xfrm>
          <a:off x="267" y="894382"/>
          <a:ext cx="1604069" cy="802034"/>
        </a:xfrm>
        <a:prstGeom prst="roundRect">
          <a:avLst>
            <a:gd name="adj" fmla="val 10000"/>
          </a:avLst>
        </a:prstGeom>
        <a:solidFill>
          <a:schemeClr val="accent1">
            <a:hueOff val="0"/>
            <a:satOff val="0"/>
            <a:lumOff val="0"/>
            <a:alphaOff val="0"/>
          </a:schemeClr>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Fats</a:t>
          </a:r>
          <a:endParaRPr lang="en-US" sz="3200" kern="1200" dirty="0"/>
        </a:p>
      </dsp:txBody>
      <dsp:txXfrm>
        <a:off x="23758" y="917873"/>
        <a:ext cx="1557087" cy="755052"/>
      </dsp:txXfrm>
    </dsp:sp>
    <dsp:sp modelId="{51C04FB7-5968-47D3-BD69-B7C67993BA59}">
      <dsp:nvSpPr>
        <dsp:cNvPr id="0" name=""/>
        <dsp:cNvSpPr/>
      </dsp:nvSpPr>
      <dsp:spPr>
        <a:xfrm rot="19457599">
          <a:off x="1530067" y="1036953"/>
          <a:ext cx="790167" cy="55722"/>
        </a:xfrm>
        <a:custGeom>
          <a:avLst/>
          <a:gdLst/>
          <a:ahLst/>
          <a:cxnLst/>
          <a:rect l="0" t="0" r="0" b="0"/>
          <a:pathLst>
            <a:path>
              <a:moveTo>
                <a:pt x="0" y="27861"/>
              </a:moveTo>
              <a:lnTo>
                <a:pt x="790167" y="278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05397" y="1045060"/>
        <a:ext cx="39508" cy="39508"/>
      </dsp:txXfrm>
    </dsp:sp>
    <dsp:sp modelId="{7DC4F847-4D44-4042-8AC9-099092BB8C7A}">
      <dsp:nvSpPr>
        <dsp:cNvPr id="0" name=""/>
        <dsp:cNvSpPr/>
      </dsp:nvSpPr>
      <dsp:spPr>
        <a:xfrm>
          <a:off x="2245965" y="433212"/>
          <a:ext cx="1604069" cy="802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saturated</a:t>
          </a:r>
          <a:endParaRPr lang="en-US" sz="2200" kern="1200" dirty="0"/>
        </a:p>
      </dsp:txBody>
      <dsp:txXfrm>
        <a:off x="2269456" y="456703"/>
        <a:ext cx="1557087" cy="755052"/>
      </dsp:txXfrm>
    </dsp:sp>
    <dsp:sp modelId="{237A63D5-088E-4387-8F06-2F5D218F579E}">
      <dsp:nvSpPr>
        <dsp:cNvPr id="0" name=""/>
        <dsp:cNvSpPr/>
      </dsp:nvSpPr>
      <dsp:spPr>
        <a:xfrm>
          <a:off x="3850034" y="806368"/>
          <a:ext cx="641627" cy="55722"/>
        </a:xfrm>
        <a:custGeom>
          <a:avLst/>
          <a:gdLst/>
          <a:ahLst/>
          <a:cxnLst/>
          <a:rect l="0" t="0" r="0" b="0"/>
          <a:pathLst>
            <a:path>
              <a:moveTo>
                <a:pt x="0" y="27861"/>
              </a:moveTo>
              <a:lnTo>
                <a:pt x="641627" y="278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54807" y="818189"/>
        <a:ext cx="32081" cy="32081"/>
      </dsp:txXfrm>
    </dsp:sp>
    <dsp:sp modelId="{6D6D4487-EC39-4C86-81B8-812CEE5A49F9}">
      <dsp:nvSpPr>
        <dsp:cNvPr id="0" name=""/>
        <dsp:cNvSpPr/>
      </dsp:nvSpPr>
      <dsp:spPr>
        <a:xfrm>
          <a:off x="4491662" y="433212"/>
          <a:ext cx="1604069" cy="802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No double bonds</a:t>
          </a:r>
        </a:p>
        <a:p>
          <a:pPr lvl="0" algn="ctr" defTabSz="488950">
            <a:lnSpc>
              <a:spcPct val="90000"/>
            </a:lnSpc>
            <a:spcBef>
              <a:spcPct val="0"/>
            </a:spcBef>
            <a:spcAft>
              <a:spcPct val="35000"/>
            </a:spcAft>
          </a:pPr>
          <a:r>
            <a:rPr lang="en-US" sz="1100" kern="1200" dirty="0" smtClean="0"/>
            <a:t>ex. butter</a:t>
          </a:r>
        </a:p>
        <a:p>
          <a:pPr lvl="0" algn="ctr" defTabSz="488950">
            <a:lnSpc>
              <a:spcPct val="90000"/>
            </a:lnSpc>
            <a:spcBef>
              <a:spcPct val="0"/>
            </a:spcBef>
            <a:spcAft>
              <a:spcPct val="35000"/>
            </a:spcAft>
          </a:pPr>
          <a:r>
            <a:rPr lang="en-US" sz="1100" kern="1200" dirty="0" smtClean="0"/>
            <a:t>Solid at room temperature</a:t>
          </a:r>
          <a:endParaRPr lang="en-US" sz="1100" kern="1200" dirty="0"/>
        </a:p>
      </dsp:txBody>
      <dsp:txXfrm>
        <a:off x="4515153" y="456703"/>
        <a:ext cx="1557087" cy="755052"/>
      </dsp:txXfrm>
    </dsp:sp>
    <dsp:sp modelId="{47AB2D79-9871-4133-B9A3-580BE5F99604}">
      <dsp:nvSpPr>
        <dsp:cNvPr id="0" name=""/>
        <dsp:cNvSpPr/>
      </dsp:nvSpPr>
      <dsp:spPr>
        <a:xfrm rot="2142401">
          <a:off x="1530067" y="1498123"/>
          <a:ext cx="790167" cy="55722"/>
        </a:xfrm>
        <a:custGeom>
          <a:avLst/>
          <a:gdLst/>
          <a:ahLst/>
          <a:cxnLst/>
          <a:rect l="0" t="0" r="0" b="0"/>
          <a:pathLst>
            <a:path>
              <a:moveTo>
                <a:pt x="0" y="27861"/>
              </a:moveTo>
              <a:lnTo>
                <a:pt x="790167" y="278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05397" y="1506230"/>
        <a:ext cx="39508" cy="39508"/>
      </dsp:txXfrm>
    </dsp:sp>
    <dsp:sp modelId="{CCD6A49B-8E6C-4305-A091-DFF8C6A821F5}">
      <dsp:nvSpPr>
        <dsp:cNvPr id="0" name=""/>
        <dsp:cNvSpPr/>
      </dsp:nvSpPr>
      <dsp:spPr>
        <a:xfrm>
          <a:off x="2245965" y="1355552"/>
          <a:ext cx="1604069" cy="802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unsaturated</a:t>
          </a:r>
          <a:endParaRPr lang="en-US" sz="2200" kern="1200" dirty="0"/>
        </a:p>
      </dsp:txBody>
      <dsp:txXfrm>
        <a:off x="2269456" y="1379043"/>
        <a:ext cx="1557087" cy="755052"/>
      </dsp:txXfrm>
    </dsp:sp>
    <dsp:sp modelId="{C1CAD6FC-28AC-4BA9-9EFC-5B059603D875}">
      <dsp:nvSpPr>
        <dsp:cNvPr id="0" name=""/>
        <dsp:cNvSpPr/>
      </dsp:nvSpPr>
      <dsp:spPr>
        <a:xfrm>
          <a:off x="3850034" y="1728708"/>
          <a:ext cx="641627" cy="55722"/>
        </a:xfrm>
        <a:custGeom>
          <a:avLst/>
          <a:gdLst/>
          <a:ahLst/>
          <a:cxnLst/>
          <a:rect l="0" t="0" r="0" b="0"/>
          <a:pathLst>
            <a:path>
              <a:moveTo>
                <a:pt x="0" y="27861"/>
              </a:moveTo>
              <a:lnTo>
                <a:pt x="641627" y="278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54807" y="1740529"/>
        <a:ext cx="32081" cy="32081"/>
      </dsp:txXfrm>
    </dsp:sp>
    <dsp:sp modelId="{AD94A6E8-B48C-4A3D-AC98-0AAAE9E600CF}">
      <dsp:nvSpPr>
        <dsp:cNvPr id="0" name=""/>
        <dsp:cNvSpPr/>
      </dsp:nvSpPr>
      <dsp:spPr>
        <a:xfrm>
          <a:off x="4491662" y="1355552"/>
          <a:ext cx="1604069" cy="802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Double bonds </a:t>
          </a:r>
        </a:p>
        <a:p>
          <a:pPr lvl="0" algn="ctr" defTabSz="488950">
            <a:lnSpc>
              <a:spcPct val="90000"/>
            </a:lnSpc>
            <a:spcBef>
              <a:spcPct val="0"/>
            </a:spcBef>
            <a:spcAft>
              <a:spcPct val="35000"/>
            </a:spcAft>
          </a:pPr>
          <a:r>
            <a:rPr lang="en-US" sz="1100" kern="1200" dirty="0" smtClean="0"/>
            <a:t>ex. oil</a:t>
          </a:r>
        </a:p>
        <a:p>
          <a:pPr lvl="0" algn="ctr" defTabSz="488950">
            <a:lnSpc>
              <a:spcPct val="90000"/>
            </a:lnSpc>
            <a:spcBef>
              <a:spcPct val="0"/>
            </a:spcBef>
            <a:spcAft>
              <a:spcPct val="35000"/>
            </a:spcAft>
          </a:pPr>
          <a:r>
            <a:rPr lang="en-US" sz="1100" kern="1200" dirty="0" smtClean="0"/>
            <a:t>Liquid at room temperature</a:t>
          </a:r>
          <a:endParaRPr lang="en-US" sz="1100" kern="1200" dirty="0"/>
        </a:p>
      </dsp:txBody>
      <dsp:txXfrm>
        <a:off x="4515153" y="1379043"/>
        <a:ext cx="1557087" cy="7550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4229" tIns="47114" rIns="94229" bIns="47114" rtlCol="0"/>
          <a:lstStyle>
            <a:lvl1pPr algn="r">
              <a:defRPr sz="1200"/>
            </a:lvl1pPr>
          </a:lstStyle>
          <a:p>
            <a:fld id="{EA2642E9-B7D2-4B0B-82D7-D6413A6F8B83}" type="datetimeFigureOut">
              <a:rPr lang="en-US" smtClean="0"/>
              <a:t>8/10/2017</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6EFC5BD-AB7A-43B4-A189-CC7F40E1A467}" type="slidenum">
              <a:rPr lang="en-US" smtClean="0"/>
              <a:t>‹#›</a:t>
            </a:fld>
            <a:endParaRPr lang="en-US"/>
          </a:p>
        </p:txBody>
      </p:sp>
    </p:spTree>
    <p:extLst>
      <p:ext uri="{BB962C8B-B14F-4D97-AF65-F5344CB8AC3E}">
        <p14:creationId xmlns:p14="http://schemas.microsoft.com/office/powerpoint/2010/main" val="406447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biology-online.org/dictionary/Photosynthesis" TargetMode="External"/><Relationship Id="rId3" Type="http://schemas.openxmlformats.org/officeDocument/2006/relationships/hyperlink" Target="http://www.biology-online.org/dictionary/Bacterium" TargetMode="External"/><Relationship Id="rId7" Type="http://schemas.openxmlformats.org/officeDocument/2006/relationships/hyperlink" Target="http://www.biology-online.org/dictionary/Environmen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biology-online.org/dictionary/Electron" TargetMode="External"/><Relationship Id="rId5" Type="http://schemas.openxmlformats.org/officeDocument/2006/relationships/hyperlink" Target="http://www.biology-online.org/dictionary/Oxidation" TargetMode="External"/><Relationship Id="rId4" Type="http://schemas.openxmlformats.org/officeDocument/2006/relationships/hyperlink" Target="http://www.biology-online.org/dictionary/Protozoan"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Biosphere</a:t>
            </a:r>
            <a:r>
              <a:rPr lang="en-US" baseline="0" dirty="0" smtClean="0"/>
              <a:t> = entire portion of planet inhabited by living things, variety of ecosystems and communities.</a:t>
            </a:r>
          </a:p>
          <a:p>
            <a:r>
              <a:rPr lang="en-US" b="1" baseline="0" dirty="0" smtClean="0"/>
              <a:t>Biomes</a:t>
            </a:r>
            <a:r>
              <a:rPr lang="en-US" baseline="0" dirty="0" smtClean="0"/>
              <a:t> = groups of organisms that are common to a type of geographical area</a:t>
            </a:r>
          </a:p>
          <a:p>
            <a:endParaRPr lang="en-US" baseline="0" dirty="0" smtClean="0"/>
          </a:p>
          <a:p>
            <a:r>
              <a:rPr lang="en-US" baseline="0" dirty="0" smtClean="0"/>
              <a:t>Ex. Terrestrial Biome = Tropical Forest</a:t>
            </a:r>
          </a:p>
          <a:p>
            <a:endParaRPr lang="en-US" baseline="0" dirty="0" smtClean="0"/>
          </a:p>
          <a:p>
            <a:endParaRPr lang="en-US" baseline="0" dirty="0" smtClean="0"/>
          </a:p>
          <a:p>
            <a:r>
              <a:rPr lang="en-US" baseline="0" dirty="0" smtClean="0"/>
              <a:t>Know some examples of other biomes as well.</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a:t>
            </a:fld>
            <a:endParaRPr lang="en-US"/>
          </a:p>
        </p:txBody>
      </p:sp>
    </p:spTree>
    <p:extLst>
      <p:ext uri="{BB962C8B-B14F-4D97-AF65-F5344CB8AC3E}">
        <p14:creationId xmlns:p14="http://schemas.microsoft.com/office/powerpoint/2010/main" val="155356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10</a:t>
            </a:fld>
            <a:endParaRPr lang="en-US"/>
          </a:p>
        </p:txBody>
      </p:sp>
    </p:spTree>
    <p:extLst>
      <p:ext uri="{BB962C8B-B14F-4D97-AF65-F5344CB8AC3E}">
        <p14:creationId xmlns:p14="http://schemas.microsoft.com/office/powerpoint/2010/main" val="383436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Answer:</a:t>
            </a:r>
            <a:r>
              <a:rPr lang="en-US" sz="1200" baseline="0" dirty="0" smtClean="0"/>
              <a:t> C</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11</a:t>
            </a:fld>
            <a:endParaRPr lang="en-US"/>
          </a:p>
        </p:txBody>
      </p:sp>
    </p:spTree>
    <p:extLst>
      <p:ext uri="{BB962C8B-B14F-4D97-AF65-F5344CB8AC3E}">
        <p14:creationId xmlns:p14="http://schemas.microsoft.com/office/powerpoint/2010/main" val="841295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defTabSz="942289">
              <a:defRPr/>
            </a:pPr>
            <a:r>
              <a:rPr lang="en-US" dirty="0" smtClean="0"/>
              <a:t>Plants make their own energy</a:t>
            </a:r>
            <a:r>
              <a:rPr lang="en-US" baseline="0" dirty="0" smtClean="0"/>
              <a:t> in a process called </a:t>
            </a:r>
            <a:r>
              <a:rPr lang="en-US" b="1" baseline="0" dirty="0" smtClean="0"/>
              <a:t>photosynthesis</a:t>
            </a:r>
            <a:r>
              <a:rPr lang="en-US" baseline="0" dirty="0" smtClean="0"/>
              <a:t>. Light energy is absorbed by the pigment chlorophyll (see the equation and figure in the packet)</a:t>
            </a:r>
          </a:p>
          <a:p>
            <a:pPr defTabSz="942289">
              <a:defRPr/>
            </a:pPr>
            <a:endParaRPr lang="en-US" dirty="0" smtClean="0"/>
          </a:p>
          <a:p>
            <a:endParaRPr lang="en-US" dirty="0" smtClean="0"/>
          </a:p>
          <a:p>
            <a:r>
              <a:rPr lang="en-US" dirty="0" smtClean="0"/>
              <a:t>*Know the differences and similarities in structure of the plant and animal cells as well as their</a:t>
            </a:r>
            <a:r>
              <a:rPr lang="en-US" baseline="0" dirty="0" smtClean="0"/>
              <a:t> functions. </a:t>
            </a:r>
          </a:p>
          <a:p>
            <a:endParaRPr lang="en-US" baseline="0" dirty="0" smtClean="0"/>
          </a:p>
          <a:p>
            <a:endParaRPr lang="en-US" baseline="0" dirty="0" smtClean="0"/>
          </a:p>
          <a:p>
            <a:r>
              <a:rPr lang="en-US" baseline="0" dirty="0" smtClean="0"/>
              <a:t>*Study the section on photosynthesis in your packet, you may not need to focus heavily on the stages but know the process overall and what is happening.</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12</a:t>
            </a:fld>
            <a:endParaRPr lang="en-US"/>
          </a:p>
        </p:txBody>
      </p:sp>
    </p:spTree>
    <p:extLst>
      <p:ext uri="{BB962C8B-B14F-4D97-AF65-F5344CB8AC3E}">
        <p14:creationId xmlns:p14="http://schemas.microsoft.com/office/powerpoint/2010/main" val="2324513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Most plants have a cuticle (waxy layer) covering their stems and leaves. This prevents water loss via evaporation.</a:t>
            </a:r>
          </a:p>
          <a:p>
            <a:endParaRPr lang="en-US" dirty="0" smtClean="0"/>
          </a:p>
          <a:p>
            <a:pPr>
              <a:defRPr/>
            </a:pPr>
            <a:r>
              <a:rPr lang="en-US" dirty="0" smtClean="0"/>
              <a:t>Leaves have </a:t>
            </a:r>
            <a:r>
              <a:rPr lang="en-US" b="1" dirty="0" smtClean="0"/>
              <a:t>stomata </a:t>
            </a:r>
            <a:r>
              <a:rPr lang="en-US" dirty="0" smtClean="0"/>
              <a:t>or pores in the lower surface of the leaves so that carbon dioxide can enter and oxygen can be released during photosynthesis.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13</a:t>
            </a:fld>
            <a:endParaRPr lang="en-US"/>
          </a:p>
        </p:txBody>
      </p:sp>
    </p:spTree>
    <p:extLst>
      <p:ext uri="{BB962C8B-B14F-4D97-AF65-F5344CB8AC3E}">
        <p14:creationId xmlns:p14="http://schemas.microsoft.com/office/powerpoint/2010/main" val="284837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Xylem = water and mineral up thru the roots</a:t>
            </a:r>
          </a:p>
          <a:p>
            <a:r>
              <a:rPr lang="en-US" dirty="0" smtClean="0"/>
              <a:t>Phloem = transports sugars from leaves</a:t>
            </a:r>
            <a:r>
              <a:rPr lang="en-US" baseline="0" dirty="0" smtClean="0"/>
              <a:t> or storage tissue to other parts of the plant</a:t>
            </a:r>
          </a:p>
          <a:p>
            <a:endParaRPr lang="en-US" baseline="0" dirty="0" smtClean="0"/>
          </a:p>
          <a:p>
            <a:r>
              <a:rPr lang="en-US" baseline="0" dirty="0" smtClean="0"/>
              <a:t>As sugar and water leave the source cell through the phloem they will arrive at a sink cell where it will now be stored and used. Water from the sink cell travels through the xylem to return water to the source. Sugar and water move from high sugar concentration and high water pressure to low sugar concentration and low water pressure.</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14</a:t>
            </a:fld>
            <a:endParaRPr lang="en-US"/>
          </a:p>
        </p:txBody>
      </p:sp>
    </p:spTree>
    <p:extLst>
      <p:ext uri="{BB962C8B-B14F-4D97-AF65-F5344CB8AC3E}">
        <p14:creationId xmlns:p14="http://schemas.microsoft.com/office/powerpoint/2010/main" val="177359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D</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15</a:t>
            </a:fld>
            <a:endParaRPr lang="en-US"/>
          </a:p>
        </p:txBody>
      </p:sp>
    </p:spTree>
    <p:extLst>
      <p:ext uri="{BB962C8B-B14F-4D97-AF65-F5344CB8AC3E}">
        <p14:creationId xmlns:p14="http://schemas.microsoft.com/office/powerpoint/2010/main" val="217029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Flowering</a:t>
            </a:r>
            <a:r>
              <a:rPr lang="en-US" baseline="0" dirty="0" smtClean="0"/>
              <a:t> plants are called </a:t>
            </a:r>
            <a:r>
              <a:rPr lang="en-US" b="1" baseline="0" dirty="0" smtClean="0"/>
              <a:t>angiosperms.</a:t>
            </a:r>
            <a:r>
              <a:rPr lang="en-US" b="0" baseline="0" dirty="0" smtClean="0"/>
              <a:t> The flower portion is responsible for reproduction. </a:t>
            </a:r>
          </a:p>
          <a:p>
            <a:endParaRPr lang="en-US" b="0" baseline="0" dirty="0" smtClean="0"/>
          </a:p>
          <a:p>
            <a:r>
              <a:rPr lang="en-US" b="0" baseline="0" dirty="0" smtClean="0"/>
              <a:t>Study the figure on the right above that lists each flower part.</a:t>
            </a:r>
            <a:r>
              <a:rPr lang="en-US" b="1" baseline="0" dirty="0" smtClean="0"/>
              <a:t> </a:t>
            </a:r>
            <a:r>
              <a:rPr lang="en-US" b="0" baseline="0" dirty="0" smtClean="0"/>
              <a:t>This is an example of a </a:t>
            </a:r>
            <a:r>
              <a:rPr lang="en-US" b="0" i="1" baseline="0" dirty="0" smtClean="0"/>
              <a:t>complete</a:t>
            </a:r>
            <a:r>
              <a:rPr lang="en-US" b="0" baseline="0" dirty="0" smtClean="0"/>
              <a:t> flower that includes both the male and female parts. There are some plants that have male and female flowers separate and generally require pollinators (like bees) to transfer pollen from the male flowers to the female flowers.</a:t>
            </a:r>
          </a:p>
          <a:p>
            <a:endParaRPr lang="en-US" b="0" baseline="0" dirty="0" smtClean="0"/>
          </a:p>
          <a:p>
            <a:r>
              <a:rPr lang="en-US" b="0" baseline="0" dirty="0" smtClean="0"/>
              <a:t>After fertilization the </a:t>
            </a:r>
            <a:r>
              <a:rPr lang="en-US" b="1" baseline="0" dirty="0" smtClean="0"/>
              <a:t>ovules </a:t>
            </a:r>
            <a:r>
              <a:rPr lang="en-US" b="0" baseline="0" dirty="0" smtClean="0"/>
              <a:t>within the </a:t>
            </a:r>
            <a:r>
              <a:rPr lang="en-US" b="1" baseline="0" dirty="0" smtClean="0"/>
              <a:t>ovary</a:t>
            </a:r>
            <a:r>
              <a:rPr lang="en-US" b="0" baseline="0" dirty="0" smtClean="0"/>
              <a:t> develop seeds. The walls of the ovary thicken to protect the </a:t>
            </a:r>
            <a:r>
              <a:rPr lang="en-US" b="1" baseline="0" dirty="0" smtClean="0"/>
              <a:t>seed</a:t>
            </a:r>
            <a:r>
              <a:rPr lang="en-US" b="0" baseline="0" dirty="0" smtClean="0"/>
              <a:t> and is more commonly referred to as </a:t>
            </a:r>
            <a:r>
              <a:rPr lang="en-US" b="1" baseline="0" dirty="0" smtClean="0"/>
              <a:t>fruit</a:t>
            </a:r>
            <a:r>
              <a:rPr lang="en-US" b="0" baseline="0" dirty="0" smtClean="0"/>
              <a:t>.</a:t>
            </a:r>
          </a:p>
          <a:p>
            <a:endParaRPr lang="en-US" b="0" baseline="0" dirty="0" smtClean="0"/>
          </a:p>
          <a:p>
            <a:r>
              <a:rPr lang="en-US" b="0" baseline="0" dirty="0" smtClean="0"/>
              <a:t>Seaweed and ferns have a different method for reproduction.</a:t>
            </a:r>
          </a:p>
          <a:p>
            <a:endParaRPr lang="en-US" b="0" baseline="0" dirty="0" smtClean="0"/>
          </a:p>
          <a:p>
            <a:r>
              <a:rPr lang="en-US" b="0" baseline="0" dirty="0" smtClean="0"/>
              <a:t>Review the diagram in your packet that includes flower part and function.</a:t>
            </a:r>
          </a:p>
        </p:txBody>
      </p:sp>
      <p:sp>
        <p:nvSpPr>
          <p:cNvPr id="4" name="Slide Number Placeholder 3"/>
          <p:cNvSpPr>
            <a:spLocks noGrp="1"/>
          </p:cNvSpPr>
          <p:nvPr>
            <p:ph type="sldNum" sz="quarter" idx="10"/>
          </p:nvPr>
        </p:nvSpPr>
        <p:spPr/>
        <p:txBody>
          <a:bodyPr/>
          <a:lstStyle/>
          <a:p>
            <a:fld id="{06EFC5BD-AB7A-43B4-A189-CC7F40E1A467}" type="slidenum">
              <a:rPr lang="en-US" smtClean="0"/>
              <a:t>16</a:t>
            </a:fld>
            <a:endParaRPr lang="en-US"/>
          </a:p>
        </p:txBody>
      </p:sp>
    </p:spTree>
    <p:extLst>
      <p:ext uri="{BB962C8B-B14F-4D97-AF65-F5344CB8AC3E}">
        <p14:creationId xmlns:p14="http://schemas.microsoft.com/office/powerpoint/2010/main" val="331385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17</a:t>
            </a:fld>
            <a:endParaRPr lang="en-US"/>
          </a:p>
        </p:txBody>
      </p:sp>
    </p:spTree>
    <p:extLst>
      <p:ext uri="{BB962C8B-B14F-4D97-AF65-F5344CB8AC3E}">
        <p14:creationId xmlns:p14="http://schemas.microsoft.com/office/powerpoint/2010/main" val="400869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u="sng" dirty="0" smtClean="0"/>
              <a:t>Levels</a:t>
            </a:r>
            <a:r>
              <a:rPr lang="en-US" b="1" u="sng" baseline="0" dirty="0" smtClean="0"/>
              <a:t> of Organization/Cell Structure</a:t>
            </a:r>
          </a:p>
          <a:p>
            <a:endParaRPr lang="en-US" baseline="0" dirty="0" smtClean="0"/>
          </a:p>
          <a:p>
            <a:r>
              <a:rPr lang="en-US" b="1" baseline="0" dirty="0" smtClean="0"/>
              <a:t>Cells &gt; tissues&gt; organs&gt; organ systems&gt; organism</a:t>
            </a:r>
          </a:p>
          <a:p>
            <a:endParaRPr lang="en-US" baseline="0" dirty="0" smtClean="0"/>
          </a:p>
          <a:p>
            <a:r>
              <a:rPr lang="en-US" b="1" dirty="0" smtClean="0"/>
              <a:t>Cells</a:t>
            </a:r>
            <a:r>
              <a:rPr lang="en-US" dirty="0" smtClean="0"/>
              <a:t> are made up of  </a:t>
            </a:r>
            <a:r>
              <a:rPr lang="en-US" b="1" dirty="0" smtClean="0"/>
              <a:t>genetic information </a:t>
            </a:r>
            <a:r>
              <a:rPr lang="en-US" dirty="0" smtClean="0"/>
              <a:t>(sets</a:t>
            </a:r>
            <a:r>
              <a:rPr lang="en-US" baseline="0" dirty="0" smtClean="0"/>
              <a:t> of instructions, i.e. DNA) and are highly organized structures.</a:t>
            </a:r>
          </a:p>
          <a:p>
            <a:endParaRPr lang="en-US" baseline="0" dirty="0" smtClean="0"/>
          </a:p>
          <a:p>
            <a:r>
              <a:rPr lang="en-US" b="1" baseline="0" dirty="0" smtClean="0"/>
              <a:t>Tissues</a:t>
            </a:r>
            <a:r>
              <a:rPr lang="en-US" baseline="0" dirty="0" smtClean="0"/>
              <a:t>= cell with a common structure and function </a:t>
            </a:r>
          </a:p>
          <a:p>
            <a:r>
              <a:rPr lang="en-US" baseline="0" dirty="0" smtClean="0"/>
              <a:t>	muscle tissue – skeletal, cardiac and smooth</a:t>
            </a:r>
          </a:p>
          <a:p>
            <a:r>
              <a:rPr lang="en-US" baseline="0" dirty="0" smtClean="0"/>
              <a:t>	epithelial tissue – skin and lining of organs</a:t>
            </a:r>
          </a:p>
          <a:p>
            <a:r>
              <a:rPr lang="en-US" baseline="0" dirty="0" smtClean="0"/>
              <a:t>	nervous tissue – neurons</a:t>
            </a:r>
          </a:p>
          <a:p>
            <a:r>
              <a:rPr lang="en-US" baseline="0" dirty="0" smtClean="0"/>
              <a:t>	connective tissue – cartilage, blood, fat and bone</a:t>
            </a:r>
          </a:p>
          <a:p>
            <a:endParaRPr lang="en-US" baseline="0" dirty="0" smtClean="0"/>
          </a:p>
          <a:p>
            <a:r>
              <a:rPr lang="en-US" b="1" dirty="0" smtClean="0"/>
              <a:t>Organs</a:t>
            </a:r>
            <a:r>
              <a:rPr lang="en-US" dirty="0" smtClean="0"/>
              <a:t> = combination</a:t>
            </a:r>
            <a:r>
              <a:rPr lang="en-US" baseline="0" dirty="0" smtClean="0"/>
              <a:t> of various tissues that perform a specialized function in the body</a:t>
            </a:r>
          </a:p>
          <a:p>
            <a:endParaRPr lang="en-US" baseline="0" dirty="0" smtClean="0"/>
          </a:p>
          <a:p>
            <a:r>
              <a:rPr lang="en-US" b="1" baseline="0" dirty="0" smtClean="0"/>
              <a:t>Organ system </a:t>
            </a:r>
            <a:r>
              <a:rPr lang="en-US" baseline="0" dirty="0" smtClean="0"/>
              <a:t>= number of organs working together to carry out a major function</a:t>
            </a:r>
          </a:p>
          <a:p>
            <a:r>
              <a:rPr lang="en-US" baseline="0" dirty="0" smtClean="0"/>
              <a:t>	ex. Circulatory system ( heart, blood vessels, spleen, tonsils and lymph nodes) circulates and delivers products throughout the body.</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18</a:t>
            </a:fld>
            <a:endParaRPr lang="en-US"/>
          </a:p>
        </p:txBody>
      </p:sp>
    </p:spTree>
    <p:extLst>
      <p:ext uri="{BB962C8B-B14F-4D97-AF65-F5344CB8AC3E}">
        <p14:creationId xmlns:p14="http://schemas.microsoft.com/office/powerpoint/2010/main" val="374917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19</a:t>
            </a:fld>
            <a:endParaRPr lang="en-US"/>
          </a:p>
        </p:txBody>
      </p:sp>
    </p:spTree>
    <p:extLst>
      <p:ext uri="{BB962C8B-B14F-4D97-AF65-F5344CB8AC3E}">
        <p14:creationId xmlns:p14="http://schemas.microsoft.com/office/powerpoint/2010/main" val="81303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From</a:t>
            </a:r>
            <a:r>
              <a:rPr lang="en-US" baseline="0" dirty="0" smtClean="0"/>
              <a:t> top left (clockwise): desert, deciduous forest, tundra, coniferous forest</a:t>
            </a:r>
            <a:endParaRPr lang="en-US" dirty="0" smtClean="0"/>
          </a:p>
        </p:txBody>
      </p:sp>
      <p:sp>
        <p:nvSpPr>
          <p:cNvPr id="4" name="Slide Number Placeholder 3"/>
          <p:cNvSpPr>
            <a:spLocks noGrp="1"/>
          </p:cNvSpPr>
          <p:nvPr>
            <p:ph type="sldNum" sz="quarter" idx="10"/>
          </p:nvPr>
        </p:nvSpPr>
        <p:spPr/>
        <p:txBody>
          <a:bodyPr/>
          <a:lstStyle/>
          <a:p>
            <a:fld id="{06EFC5BD-AB7A-43B4-A189-CC7F40E1A467}" type="slidenum">
              <a:rPr lang="en-US" smtClean="0"/>
              <a:t>2</a:t>
            </a:fld>
            <a:endParaRPr lang="en-US"/>
          </a:p>
        </p:txBody>
      </p:sp>
    </p:spTree>
    <p:extLst>
      <p:ext uri="{BB962C8B-B14F-4D97-AF65-F5344CB8AC3E}">
        <p14:creationId xmlns:p14="http://schemas.microsoft.com/office/powerpoint/2010/main" val="334862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Structures</a:t>
            </a:r>
            <a:r>
              <a:rPr lang="en-US" b="1" baseline="0" dirty="0" smtClean="0"/>
              <a:t> unique to animal cells: centriole, lysosome, flagellum</a:t>
            </a:r>
          </a:p>
          <a:p>
            <a:endParaRPr lang="en-US" b="1" baseline="0" dirty="0" smtClean="0"/>
          </a:p>
          <a:p>
            <a:r>
              <a:rPr lang="en-US" b="1" baseline="0" dirty="0" smtClean="0"/>
              <a:t>Plasma/ cell membrane = </a:t>
            </a:r>
            <a:r>
              <a:rPr lang="en-US" b="0" baseline="0" dirty="0" smtClean="0"/>
              <a:t>semipermeable membrane separates the contents of the cell from the surrounding  fluid (</a:t>
            </a:r>
            <a:r>
              <a:rPr lang="en-US" b="1" baseline="0" dirty="0" smtClean="0"/>
              <a:t>interstitial fluid</a:t>
            </a:r>
            <a:r>
              <a:rPr lang="en-US" b="0" baseline="0" dirty="0" smtClean="0"/>
              <a:t>). Allows particles of the right size or chemical nature to pass through. Plasma membrane contains </a:t>
            </a:r>
            <a:r>
              <a:rPr lang="en-US" b="0" baseline="0" dirty="0" err="1" smtClean="0"/>
              <a:t>receptros</a:t>
            </a:r>
            <a:r>
              <a:rPr lang="en-US" b="0" baseline="0" dirty="0" smtClean="0"/>
              <a:t> that bind with specific substances. </a:t>
            </a:r>
          </a:p>
          <a:p>
            <a:endParaRPr lang="en-US" b="0" baseline="0" dirty="0" smtClean="0"/>
          </a:p>
          <a:p>
            <a:r>
              <a:rPr lang="en-US" b="1" baseline="0" dirty="0" smtClean="0"/>
              <a:t>Interstitial fluid </a:t>
            </a:r>
            <a:r>
              <a:rPr lang="en-US" b="0" baseline="0" dirty="0" smtClean="0"/>
              <a:t>=  contains substances such as amino acids, sugars, fatty acids, hormones, neurotransmitters, and salts</a:t>
            </a:r>
          </a:p>
          <a:p>
            <a:endParaRPr lang="en-US" b="0" baseline="0" dirty="0" smtClean="0"/>
          </a:p>
          <a:p>
            <a:r>
              <a:rPr lang="en-US" b="0" baseline="0" dirty="0" smtClean="0"/>
              <a:t>Additional functions of </a:t>
            </a:r>
            <a:r>
              <a:rPr lang="en-US" b="1" baseline="0" dirty="0" smtClean="0"/>
              <a:t>lysosomes</a:t>
            </a:r>
            <a:r>
              <a:rPr lang="en-US" b="0" baseline="0" dirty="0" smtClean="0"/>
              <a:t> = digesting cell structures that are no longer living or that are malfunctioning and digesting waste.</a:t>
            </a:r>
          </a:p>
          <a:p>
            <a:endParaRPr lang="en-US" b="0" baseline="0" dirty="0" smtClean="0"/>
          </a:p>
          <a:p>
            <a:endParaRPr lang="en-US" b="0" baseline="0" dirty="0" smtClean="0"/>
          </a:p>
          <a:p>
            <a:r>
              <a:rPr lang="en-US" b="0" baseline="0" dirty="0" smtClean="0"/>
              <a:t>DNA is loosely structured </a:t>
            </a:r>
            <a:r>
              <a:rPr lang="en-US" b="1" baseline="0" dirty="0" smtClean="0"/>
              <a:t>chromatin</a:t>
            </a:r>
            <a:r>
              <a:rPr lang="en-US" b="0" baseline="0" dirty="0" smtClean="0"/>
              <a:t> = not dividing, </a:t>
            </a:r>
            <a:r>
              <a:rPr lang="en-US" b="1" baseline="0" dirty="0" smtClean="0"/>
              <a:t>chromosomes</a:t>
            </a:r>
            <a:r>
              <a:rPr lang="en-US" b="0" baseline="0" dirty="0" smtClean="0"/>
              <a:t> = condensed form found when DNA is dividing</a:t>
            </a:r>
          </a:p>
        </p:txBody>
      </p:sp>
      <p:sp>
        <p:nvSpPr>
          <p:cNvPr id="4" name="Slide Number Placeholder 3"/>
          <p:cNvSpPr>
            <a:spLocks noGrp="1"/>
          </p:cNvSpPr>
          <p:nvPr>
            <p:ph type="sldNum" sz="quarter" idx="10"/>
          </p:nvPr>
        </p:nvSpPr>
        <p:spPr/>
        <p:txBody>
          <a:bodyPr/>
          <a:lstStyle/>
          <a:p>
            <a:fld id="{06EFC5BD-AB7A-43B4-A189-CC7F40E1A467}" type="slidenum">
              <a:rPr lang="en-US" smtClean="0"/>
              <a:t>20</a:t>
            </a:fld>
            <a:endParaRPr lang="en-US"/>
          </a:p>
        </p:txBody>
      </p:sp>
    </p:spTree>
    <p:extLst>
      <p:ext uri="{BB962C8B-B14F-4D97-AF65-F5344CB8AC3E}">
        <p14:creationId xmlns:p14="http://schemas.microsoft.com/office/powerpoint/2010/main" val="295951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Answer: C</a:t>
            </a:r>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21</a:t>
            </a:fld>
            <a:endParaRPr lang="en-US"/>
          </a:p>
        </p:txBody>
      </p:sp>
    </p:spTree>
    <p:extLst>
      <p:ext uri="{BB962C8B-B14F-4D97-AF65-F5344CB8AC3E}">
        <p14:creationId xmlns:p14="http://schemas.microsoft.com/office/powerpoint/2010/main" val="247045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22</a:t>
            </a:fld>
            <a:endParaRPr lang="en-US"/>
          </a:p>
        </p:txBody>
      </p:sp>
    </p:spTree>
    <p:extLst>
      <p:ext uri="{BB962C8B-B14F-4D97-AF65-F5344CB8AC3E}">
        <p14:creationId xmlns:p14="http://schemas.microsoft.com/office/powerpoint/2010/main" val="73523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ATP</a:t>
            </a:r>
            <a:r>
              <a:rPr lang="en-US" dirty="0" smtClean="0"/>
              <a:t> = chemical</a:t>
            </a:r>
            <a:r>
              <a:rPr lang="en-US" baseline="0" dirty="0" smtClean="0"/>
              <a:t> a cell uses to transfer energy within a cell. Cellular energy is stored in ATP.  (adenine + ribose+ phosphate groups) . ATP is the energy required for cell function.</a:t>
            </a:r>
          </a:p>
          <a:p>
            <a:endParaRPr lang="en-US" baseline="0" dirty="0" smtClean="0"/>
          </a:p>
          <a:p>
            <a:r>
              <a:rPr lang="en-US" baseline="0" dirty="0" smtClean="0"/>
              <a:t>High energy bond joins 3 phosphate groups to the adenosine/ribose molecule.</a:t>
            </a:r>
          </a:p>
          <a:p>
            <a:endParaRPr lang="en-US" baseline="0" dirty="0" smtClean="0"/>
          </a:p>
          <a:p>
            <a:r>
              <a:rPr lang="en-US" baseline="0" dirty="0" smtClean="0"/>
              <a:t>Energy can be stored in </a:t>
            </a:r>
            <a:r>
              <a:rPr lang="en-US" b="1" baseline="0" dirty="0" smtClean="0"/>
              <a:t>NAD</a:t>
            </a:r>
            <a:r>
              <a:rPr lang="en-US" baseline="0" dirty="0" smtClean="0"/>
              <a:t> and </a:t>
            </a:r>
            <a:r>
              <a:rPr lang="en-US" b="1" baseline="0" dirty="0" smtClean="0"/>
              <a:t>FAD </a:t>
            </a:r>
            <a:r>
              <a:rPr lang="en-US" baseline="0" dirty="0" smtClean="0"/>
              <a:t>also but each will produce a smaller amount of energy due to the bond with H atoms. This bond is not as strong as the phosphate found in ATP so the energy released is much less.</a:t>
            </a:r>
          </a:p>
        </p:txBody>
      </p:sp>
      <p:sp>
        <p:nvSpPr>
          <p:cNvPr id="4" name="Slide Number Placeholder 3"/>
          <p:cNvSpPr>
            <a:spLocks noGrp="1"/>
          </p:cNvSpPr>
          <p:nvPr>
            <p:ph type="sldNum" sz="quarter" idx="10"/>
          </p:nvPr>
        </p:nvSpPr>
        <p:spPr/>
        <p:txBody>
          <a:bodyPr/>
          <a:lstStyle/>
          <a:p>
            <a:fld id="{06EFC5BD-AB7A-43B4-A189-CC7F40E1A467}" type="slidenum">
              <a:rPr lang="en-US" smtClean="0"/>
              <a:t>23</a:t>
            </a:fld>
            <a:endParaRPr lang="en-US"/>
          </a:p>
        </p:txBody>
      </p:sp>
    </p:spTree>
    <p:extLst>
      <p:ext uri="{BB962C8B-B14F-4D97-AF65-F5344CB8AC3E}">
        <p14:creationId xmlns:p14="http://schemas.microsoft.com/office/powerpoint/2010/main" val="3861303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24</a:t>
            </a:fld>
            <a:endParaRPr lang="en-US"/>
          </a:p>
        </p:txBody>
      </p:sp>
    </p:spTree>
    <p:extLst>
      <p:ext uri="{BB962C8B-B14F-4D97-AF65-F5344CB8AC3E}">
        <p14:creationId xmlns:p14="http://schemas.microsoft.com/office/powerpoint/2010/main" val="2919752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Occurs when </a:t>
            </a:r>
            <a:r>
              <a:rPr lang="en-US" i="1" dirty="0" smtClean="0"/>
              <a:t>oxygen</a:t>
            </a:r>
            <a:r>
              <a:rPr lang="en-US" i="1" baseline="0" dirty="0" smtClean="0"/>
              <a:t> is present </a:t>
            </a:r>
            <a:r>
              <a:rPr lang="en-US" baseline="0" dirty="0" smtClean="0"/>
              <a:t>and is the process where glucose is used by the cells to obtain energy</a:t>
            </a:r>
          </a:p>
          <a:p>
            <a:endParaRPr lang="en-US" baseline="0" dirty="0" smtClean="0"/>
          </a:p>
          <a:p>
            <a:r>
              <a:rPr lang="en-US" dirty="0" smtClean="0"/>
              <a:t>The process</a:t>
            </a:r>
            <a:r>
              <a:rPr lang="en-US" baseline="0" dirty="0" smtClean="0"/>
              <a:t> begins in the </a:t>
            </a:r>
            <a:r>
              <a:rPr lang="en-US" b="1" baseline="0" dirty="0" smtClean="0"/>
              <a:t>cytoplasm</a:t>
            </a:r>
            <a:r>
              <a:rPr lang="en-US" baseline="0" dirty="0" smtClean="0"/>
              <a:t>  with of the cell and ends in the </a:t>
            </a:r>
            <a:r>
              <a:rPr lang="en-US" b="1" baseline="0" dirty="0" smtClean="0"/>
              <a:t>mitochondria</a:t>
            </a:r>
            <a:r>
              <a:rPr lang="en-US" baseline="0" dirty="0" smtClean="0"/>
              <a:t> where energy from glucose is stored in the form of ATP</a:t>
            </a:r>
          </a:p>
          <a:p>
            <a:endParaRPr lang="en-US" baseline="0" dirty="0" smtClean="0"/>
          </a:p>
          <a:p>
            <a:r>
              <a:rPr lang="en-US" baseline="0" dirty="0" smtClean="0"/>
              <a:t>The overall idea is that this </a:t>
            </a:r>
            <a:r>
              <a:rPr lang="en-US" b="1" baseline="0" dirty="0" smtClean="0"/>
              <a:t>process is used for creating energy for cellular function</a:t>
            </a:r>
            <a:r>
              <a:rPr lang="en-US" baseline="0" dirty="0" smtClean="0"/>
              <a:t>.</a:t>
            </a:r>
          </a:p>
          <a:p>
            <a:endParaRPr lang="en-US" baseline="0" dirty="0" smtClean="0"/>
          </a:p>
          <a:p>
            <a:endParaRPr lang="en-US" baseline="0" dirty="0" smtClean="0"/>
          </a:p>
          <a:p>
            <a:r>
              <a:rPr lang="en-US" baseline="0" dirty="0" smtClean="0"/>
              <a:t>Each phase shown here will be further explained on the following slides, though the level of detail presented here is not required for the exam. You need to be familiar with the overall process and how the energy is obtained.</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25</a:t>
            </a:fld>
            <a:endParaRPr lang="en-US"/>
          </a:p>
        </p:txBody>
      </p:sp>
    </p:spTree>
    <p:extLst>
      <p:ext uri="{BB962C8B-B14F-4D97-AF65-F5344CB8AC3E}">
        <p14:creationId xmlns:p14="http://schemas.microsoft.com/office/powerpoint/2010/main" val="3525165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First step occurs</a:t>
            </a:r>
            <a:r>
              <a:rPr lang="en-US" baseline="0" dirty="0" smtClean="0"/>
              <a:t> in the cytoplasm and is anaerobic process where glucose is broken down into pyruvate. One glucose molecule can produce 2 pyruvate.</a:t>
            </a:r>
          </a:p>
          <a:p>
            <a:endParaRPr lang="en-US" baseline="0" dirty="0" smtClean="0"/>
          </a:p>
          <a:p>
            <a:r>
              <a:rPr lang="en-US" b="1" baseline="0" dirty="0" smtClean="0"/>
              <a:t>Please note that saying pyruvate is the same as calling it pyruvic acid</a:t>
            </a:r>
          </a:p>
          <a:p>
            <a:endParaRPr lang="en-US" baseline="0" dirty="0" smtClean="0"/>
          </a:p>
          <a:p>
            <a:r>
              <a:rPr lang="en-US" baseline="0" dirty="0" smtClean="0"/>
              <a:t>Pyruvate must be converted to Acetyl CoA and this stage will yield an overall net gain of 2 ATP</a:t>
            </a:r>
          </a:p>
          <a:p>
            <a:endParaRPr lang="en-US" baseline="0" dirty="0" smtClean="0"/>
          </a:p>
          <a:p>
            <a:r>
              <a:rPr lang="en-US" baseline="0" dirty="0" smtClean="0"/>
              <a:t>Glycolysis is part of both anaerobic and aerobic cellular respiration and is a first step that both share. Slide 20 shows both anaerobic and aerobic processes simultaneously.</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26</a:t>
            </a:fld>
            <a:endParaRPr lang="en-US"/>
          </a:p>
        </p:txBody>
      </p:sp>
    </p:spTree>
    <p:extLst>
      <p:ext uri="{BB962C8B-B14F-4D97-AF65-F5344CB8AC3E}">
        <p14:creationId xmlns:p14="http://schemas.microsoft.com/office/powerpoint/2010/main" val="2591406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This slide shows the conversion</a:t>
            </a:r>
            <a:r>
              <a:rPr lang="en-US" baseline="0" dirty="0" smtClean="0"/>
              <a:t> of pyruvate/pyruvic acid to acetyl CoA for use in the Citric Acid Cycle.</a:t>
            </a:r>
          </a:p>
          <a:p>
            <a:endParaRPr lang="en-US" baseline="0" dirty="0" smtClean="0"/>
          </a:p>
          <a:p>
            <a:r>
              <a:rPr lang="en-US" baseline="0" dirty="0" smtClean="0"/>
              <a:t>Each pyruvate produced in the cytosol is taken into the mitochondria using a transport protein where it is converted to acetyl CoA using NAD+ and Coenzyme A, releasing CO</a:t>
            </a:r>
            <a:r>
              <a:rPr lang="en-US" baseline="-25000" dirty="0" smtClean="0"/>
              <a:t>2 </a:t>
            </a:r>
            <a:r>
              <a:rPr lang="en-US" baseline="0" dirty="0" smtClean="0"/>
              <a:t>, H</a:t>
            </a:r>
            <a:r>
              <a:rPr lang="en-US" baseline="30000" dirty="0" smtClean="0"/>
              <a:t>+</a:t>
            </a:r>
            <a:r>
              <a:rPr lang="en-US" baseline="0" dirty="0" smtClean="0"/>
              <a:t> and NADH in the process.</a:t>
            </a:r>
          </a:p>
          <a:p>
            <a:endParaRPr lang="en-US" baseline="0" dirty="0" smtClean="0"/>
          </a:p>
          <a:p>
            <a:r>
              <a:rPr lang="en-US" baseline="0" dirty="0" smtClean="0"/>
              <a:t>Following is the equation for each pyruvate:</a:t>
            </a:r>
          </a:p>
          <a:p>
            <a:endParaRPr lang="en-US" baseline="0" dirty="0" smtClean="0"/>
          </a:p>
          <a:p>
            <a:r>
              <a:rPr lang="en-US" baseline="0" dirty="0" smtClean="0"/>
              <a:t>Pyruvate + NAD</a:t>
            </a:r>
            <a:r>
              <a:rPr lang="en-US" baseline="30000" dirty="0" smtClean="0"/>
              <a:t>+ </a:t>
            </a:r>
            <a:r>
              <a:rPr lang="en-US" baseline="0" dirty="0" smtClean="0"/>
              <a:t>+CoA → acetyl-CoA + NADH +CO</a:t>
            </a:r>
            <a:r>
              <a:rPr lang="en-US" baseline="-25000" dirty="0" smtClean="0"/>
              <a:t>2</a:t>
            </a:r>
            <a:r>
              <a:rPr lang="en-US" baseline="0" dirty="0" smtClean="0"/>
              <a:t> + H</a:t>
            </a:r>
            <a:r>
              <a:rPr lang="en-US" baseline="30000" dirty="0" smtClean="0"/>
              <a:t>+</a:t>
            </a:r>
            <a:endParaRPr lang="en-US" baseline="0" dirty="0" smtClean="0"/>
          </a:p>
          <a:p>
            <a:endParaRPr lang="en-US" baseline="0" dirty="0" smtClean="0"/>
          </a:p>
          <a:p>
            <a:r>
              <a:rPr lang="en-US" baseline="0" dirty="0" smtClean="0"/>
              <a:t>Since there are 2 pyruvates, pyruvic acid conversion yields 2 carbon dioxides, 2 hydrogens and two 2 carbon acetyl groups. This acetyl group combines with CoA to form acetyl CoA. The two molecules of NADH produced will be used in later in the electron transport system.</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27</a:t>
            </a:fld>
            <a:endParaRPr lang="en-US"/>
          </a:p>
        </p:txBody>
      </p:sp>
    </p:spTree>
    <p:extLst>
      <p:ext uri="{BB962C8B-B14F-4D97-AF65-F5344CB8AC3E}">
        <p14:creationId xmlns:p14="http://schemas.microsoft.com/office/powerpoint/2010/main" val="3095498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Once</a:t>
            </a:r>
            <a:r>
              <a:rPr lang="en-US" baseline="0" dirty="0" smtClean="0"/>
              <a:t> acetyl CoA is produced it enters into a s</a:t>
            </a:r>
            <a:r>
              <a:rPr lang="en-US" dirty="0" smtClean="0"/>
              <a:t>eries of reactions that involves many enzymes and coenzymes . The process begins by combining</a:t>
            </a:r>
            <a:r>
              <a:rPr lang="en-US" baseline="0" dirty="0" smtClean="0"/>
              <a:t> the acetyl group from acetyl CoA with another molecule to form a new citric acid (which is why is it also called the citric acid cycle as shown on your figure)</a:t>
            </a:r>
          </a:p>
          <a:p>
            <a:endParaRPr lang="en-US" baseline="0" dirty="0" smtClean="0"/>
          </a:p>
          <a:p>
            <a:endParaRPr lang="en-US" baseline="0" dirty="0" smtClean="0"/>
          </a:p>
          <a:p>
            <a:r>
              <a:rPr lang="en-US" baseline="0" dirty="0" smtClean="0"/>
              <a:t>TCA cycle = Krebs Cycle = Citric Acid Cycle</a:t>
            </a:r>
          </a:p>
          <a:p>
            <a:endParaRPr lang="en-US" baseline="0" dirty="0" smtClean="0"/>
          </a:p>
          <a:p>
            <a:endParaRPr lang="en-US" baseline="0" dirty="0" smtClean="0"/>
          </a:p>
          <a:p>
            <a:r>
              <a:rPr lang="en-US" baseline="0" dirty="0" smtClean="0"/>
              <a:t>Series of reactions is referred to as a cycle because it eventually produces the molecule which reacts with more Acetyl CoA to form more citric acid and the process starts all over again. </a:t>
            </a:r>
          </a:p>
          <a:p>
            <a:endParaRPr lang="en-US" baseline="0" dirty="0" smtClean="0"/>
          </a:p>
          <a:p>
            <a:endParaRPr lang="en-US" baseline="0" dirty="0" smtClean="0"/>
          </a:p>
          <a:p>
            <a:r>
              <a:rPr lang="en-US" baseline="0" dirty="0" smtClean="0"/>
              <a:t>End products are 2 carbon dioxides,  1 ATP, 3 NADH and 1 FADH</a:t>
            </a:r>
            <a:r>
              <a:rPr lang="en-US" baseline="-25000" dirty="0" smtClean="0"/>
              <a:t>2</a:t>
            </a:r>
            <a:r>
              <a:rPr lang="en-US" baseline="0" dirty="0" smtClean="0"/>
              <a:t> </a:t>
            </a:r>
          </a:p>
          <a:p>
            <a:endParaRPr lang="en-US" baseline="0" dirty="0" smtClean="0"/>
          </a:p>
          <a:p>
            <a:endParaRPr lang="en-US" baseline="0" dirty="0" smtClean="0"/>
          </a:p>
          <a:p>
            <a:r>
              <a:rPr lang="en-US" b="1" u="sng" baseline="0" dirty="0" smtClean="0"/>
              <a:t>This cycle is completed 2 times because one turn is made for each acetyl CoA</a:t>
            </a:r>
            <a:r>
              <a:rPr lang="en-US" b="1" baseline="0" dirty="0" smtClean="0"/>
              <a:t>. Since one glucose produces 2 pyruvates/pyruvic acid molecules 2 total acetyl CoA’s are made during pyruvic acid conversion. </a:t>
            </a:r>
          </a:p>
          <a:p>
            <a:endParaRPr lang="en-US" b="1" baseline="0" dirty="0" smtClean="0"/>
          </a:p>
          <a:p>
            <a:r>
              <a:rPr lang="en-US" b="1" baseline="0" dirty="0" smtClean="0"/>
              <a:t>So the total end products will be 4 carbon dioxides, 2 ATP, 6 NADH and 2 FADH</a:t>
            </a:r>
            <a:r>
              <a:rPr lang="en-US" baseline="-25000" dirty="0" smtClean="0"/>
              <a:t>2</a:t>
            </a:r>
            <a:endParaRPr lang="en-US" b="1" dirty="0"/>
          </a:p>
        </p:txBody>
      </p:sp>
      <p:sp>
        <p:nvSpPr>
          <p:cNvPr id="4" name="Slide Number Placeholder 3"/>
          <p:cNvSpPr>
            <a:spLocks noGrp="1"/>
          </p:cNvSpPr>
          <p:nvPr>
            <p:ph type="sldNum" sz="quarter" idx="10"/>
          </p:nvPr>
        </p:nvSpPr>
        <p:spPr/>
        <p:txBody>
          <a:bodyPr/>
          <a:lstStyle/>
          <a:p>
            <a:fld id="{06EFC5BD-AB7A-43B4-A189-CC7F40E1A467}" type="slidenum">
              <a:rPr lang="en-US" smtClean="0"/>
              <a:t>28</a:t>
            </a:fld>
            <a:endParaRPr lang="en-US"/>
          </a:p>
        </p:txBody>
      </p:sp>
    </p:spTree>
    <p:extLst>
      <p:ext uri="{BB962C8B-B14F-4D97-AF65-F5344CB8AC3E}">
        <p14:creationId xmlns:p14="http://schemas.microsoft.com/office/powerpoint/2010/main" val="1450316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This link</a:t>
            </a:r>
            <a:r>
              <a:rPr lang="en-US" baseline="0" dirty="0" smtClean="0"/>
              <a:t> is helpful to understand overall what is happening in the electron transport system. </a:t>
            </a:r>
          </a:p>
          <a:p>
            <a:endParaRPr lang="en-US" baseline="0" dirty="0" smtClean="0"/>
          </a:p>
          <a:p>
            <a:r>
              <a:rPr lang="en-US" baseline="0" dirty="0" smtClean="0"/>
              <a:t>The figure shows overall what is happening in the final stage in aerobic cell respiration. In the stage the remaining energy not yet stored in ATP from the glucose is stored in the hydrogen atoms attached to NADH and FADH</a:t>
            </a:r>
            <a:r>
              <a:rPr lang="en-US" baseline="-25000" dirty="0" smtClean="0"/>
              <a:t>2</a:t>
            </a:r>
            <a:r>
              <a:rPr lang="en-US" baseline="0" dirty="0" smtClean="0"/>
              <a:t>.</a:t>
            </a:r>
          </a:p>
          <a:p>
            <a:endParaRPr lang="en-US" baseline="0" dirty="0" smtClean="0"/>
          </a:p>
          <a:p>
            <a:endParaRPr lang="en-US" baseline="0" dirty="0" smtClean="0"/>
          </a:p>
          <a:p>
            <a:r>
              <a:rPr lang="en-US" baseline="0" dirty="0" smtClean="0"/>
              <a:t>The 2 NADH made during glycolysis are not able to pass through the mitochondrial membrane to deliver H to the ETS so they must be converted to FADH</a:t>
            </a:r>
            <a:r>
              <a:rPr lang="en-US" baseline="-25000" dirty="0" smtClean="0"/>
              <a:t>2</a:t>
            </a:r>
            <a:r>
              <a:rPr lang="en-US" baseline="0" dirty="0" smtClean="0"/>
              <a:t> and can then be passed to the ETS. </a:t>
            </a:r>
          </a:p>
          <a:p>
            <a:endParaRPr lang="en-US" baseline="0" dirty="0" smtClean="0"/>
          </a:p>
          <a:p>
            <a:r>
              <a:rPr lang="en-US" baseline="0" dirty="0" smtClean="0"/>
              <a:t>Previously it was thought that each NADH</a:t>
            </a:r>
            <a:r>
              <a:rPr lang="en-US" baseline="-25000" dirty="0" smtClean="0"/>
              <a:t> </a:t>
            </a:r>
            <a:r>
              <a:rPr lang="en-US" baseline="0" dirty="0" smtClean="0"/>
              <a:t> molecule can produce 3 ATP and 2ATP from each FADH</a:t>
            </a:r>
            <a:r>
              <a:rPr lang="en-US" baseline="-25000" dirty="0" smtClean="0"/>
              <a:t>2. </a:t>
            </a:r>
            <a:r>
              <a:rPr lang="en-US" baseline="0" dirty="0" smtClean="0"/>
              <a:t> </a:t>
            </a:r>
            <a:r>
              <a:rPr lang="en-US" b="1" baseline="0" dirty="0" smtClean="0"/>
              <a:t>But this is not any longer the case. </a:t>
            </a:r>
            <a:r>
              <a:rPr lang="en-US" b="0" baseline="0" dirty="0" smtClean="0"/>
              <a:t>(see Ch. 7 How cells harvest energy pg. 137 in IRSC BSC 2010 Special Ed general bio I textbook) </a:t>
            </a:r>
          </a:p>
          <a:p>
            <a:endParaRPr lang="en-US" b="0" baseline="0" dirty="0" smtClean="0"/>
          </a:p>
          <a:p>
            <a:r>
              <a:rPr lang="en-US" b="0" baseline="0" dirty="0" smtClean="0"/>
              <a:t>It </a:t>
            </a:r>
            <a:r>
              <a:rPr lang="en-US" baseline="0" dirty="0" smtClean="0"/>
              <a:t>is known that one ATP requires 4 H</a:t>
            </a:r>
            <a:r>
              <a:rPr lang="en-US" baseline="30000" dirty="0" smtClean="0"/>
              <a:t>+</a:t>
            </a:r>
            <a:r>
              <a:rPr lang="en-US" baseline="0" dirty="0" smtClean="0"/>
              <a:t> protons. Each NADH releases 10 H</a:t>
            </a:r>
            <a:r>
              <a:rPr lang="en-US" baseline="30000" dirty="0" smtClean="0"/>
              <a:t>+ </a:t>
            </a:r>
            <a:r>
              <a:rPr lang="en-US" baseline="0" dirty="0" smtClean="0"/>
              <a:t>and each FADH</a:t>
            </a:r>
            <a:r>
              <a:rPr lang="en-US" baseline="-25000" dirty="0" smtClean="0"/>
              <a:t>2 </a:t>
            </a:r>
            <a:r>
              <a:rPr lang="en-US" baseline="0" dirty="0" smtClean="0"/>
              <a:t>releases 6 H</a:t>
            </a:r>
            <a:r>
              <a:rPr lang="en-US" baseline="30000" dirty="0" smtClean="0"/>
              <a:t>+</a:t>
            </a:r>
          </a:p>
          <a:p>
            <a:endParaRPr lang="en-US" baseline="30000" dirty="0" smtClean="0"/>
          </a:p>
          <a:p>
            <a:r>
              <a:rPr lang="en-US" baseline="0" dirty="0" smtClean="0"/>
              <a:t>Therefore:</a:t>
            </a:r>
          </a:p>
          <a:p>
            <a:r>
              <a:rPr lang="en-US" baseline="0" dirty="0" smtClean="0"/>
              <a:t>for each NADH 10 H</a:t>
            </a:r>
            <a:r>
              <a:rPr lang="en-US" baseline="30000" dirty="0" smtClean="0"/>
              <a:t>+</a:t>
            </a:r>
            <a:r>
              <a:rPr lang="en-US" baseline="0" dirty="0" smtClean="0"/>
              <a:t> / 4 H</a:t>
            </a:r>
            <a:r>
              <a:rPr lang="en-US" baseline="30000" dirty="0" smtClean="0"/>
              <a:t>+ </a:t>
            </a:r>
            <a:r>
              <a:rPr lang="en-US" baseline="0" dirty="0" smtClean="0"/>
              <a:t> = 2.5 ATP</a:t>
            </a:r>
          </a:p>
          <a:p>
            <a:r>
              <a:rPr lang="en-US" baseline="0" dirty="0" smtClean="0"/>
              <a:t>for each FADH</a:t>
            </a:r>
            <a:r>
              <a:rPr lang="en-US" baseline="-25000" dirty="0" smtClean="0"/>
              <a:t>2  </a:t>
            </a:r>
            <a:r>
              <a:rPr lang="en-US" baseline="0" dirty="0" smtClean="0"/>
              <a:t>6 H</a:t>
            </a:r>
            <a:r>
              <a:rPr lang="en-US" baseline="30000" dirty="0" smtClean="0"/>
              <a:t>+ </a:t>
            </a:r>
            <a:r>
              <a:rPr lang="en-US" baseline="0" dirty="0" smtClean="0"/>
              <a:t> / 4 H</a:t>
            </a:r>
            <a:r>
              <a:rPr lang="en-US" baseline="30000" dirty="0" smtClean="0"/>
              <a:t>+  </a:t>
            </a:r>
            <a:r>
              <a:rPr lang="en-US" baseline="0" dirty="0" smtClean="0"/>
              <a:t> = 1.5 ATP</a:t>
            </a:r>
          </a:p>
          <a:p>
            <a:endParaRPr lang="en-US" baseline="0" dirty="0" smtClean="0"/>
          </a:p>
          <a:p>
            <a:r>
              <a:rPr lang="en-US" baseline="0" dirty="0" smtClean="0"/>
              <a:t>So far:</a:t>
            </a:r>
          </a:p>
          <a:p>
            <a:r>
              <a:rPr lang="en-US" baseline="0" dirty="0" smtClean="0"/>
              <a:t>from </a:t>
            </a:r>
            <a:r>
              <a:rPr lang="en-US" b="1" baseline="0" dirty="0" smtClean="0"/>
              <a:t>glycolysis</a:t>
            </a:r>
            <a:r>
              <a:rPr lang="en-US" baseline="0" dirty="0" smtClean="0"/>
              <a:t> we have received 2 NADH = 5 ATP + 2 ATP released = 7 ATP</a:t>
            </a:r>
          </a:p>
          <a:p>
            <a:r>
              <a:rPr lang="en-US" baseline="0" dirty="0" smtClean="0"/>
              <a:t>From </a:t>
            </a:r>
            <a:r>
              <a:rPr lang="en-US" b="1" baseline="0" dirty="0" smtClean="0"/>
              <a:t>pyruvic acid conversion </a:t>
            </a:r>
            <a:r>
              <a:rPr lang="en-US" baseline="0" dirty="0" smtClean="0"/>
              <a:t>to acetyl CoA we have received 2 NADH</a:t>
            </a:r>
            <a:r>
              <a:rPr lang="en-US" baseline="-25000" dirty="0" smtClean="0"/>
              <a:t> </a:t>
            </a:r>
            <a:r>
              <a:rPr lang="en-US" baseline="0" dirty="0" smtClean="0"/>
              <a:t>= 5 ATP</a:t>
            </a:r>
          </a:p>
          <a:p>
            <a:r>
              <a:rPr lang="en-US" baseline="0" dirty="0" smtClean="0"/>
              <a:t>From </a:t>
            </a:r>
            <a:r>
              <a:rPr lang="en-US" b="1" baseline="0" dirty="0" smtClean="0"/>
              <a:t>citric acid/Krebs cycle </a:t>
            </a:r>
            <a:r>
              <a:rPr lang="en-US" baseline="0" dirty="0" smtClean="0"/>
              <a:t>we have received 3 NADH</a:t>
            </a:r>
            <a:r>
              <a:rPr lang="en-US" baseline="-25000" dirty="0" smtClean="0"/>
              <a:t> </a:t>
            </a:r>
            <a:r>
              <a:rPr lang="en-US" baseline="0" dirty="0" smtClean="0"/>
              <a:t> = 7.5 ATP + 1 FADH</a:t>
            </a:r>
            <a:r>
              <a:rPr lang="en-US" baseline="-25000" dirty="0" smtClean="0"/>
              <a:t>2 </a:t>
            </a:r>
            <a:r>
              <a:rPr lang="en-US" baseline="0" dirty="0" smtClean="0"/>
              <a:t> = 1.5 ATP = 9 ATP total  + 1 ATP released = 10 ATP  x   2  turns  = 20 ATP</a:t>
            </a:r>
          </a:p>
          <a:p>
            <a:endParaRPr lang="en-US" baseline="0" dirty="0" smtClean="0"/>
          </a:p>
          <a:p>
            <a:r>
              <a:rPr lang="en-US" baseline="0" dirty="0" smtClean="0"/>
              <a:t>* 32 TOTAL ATPs are produced which is the number of ATP in bacteria but in eukaryotes, 1 ATP for each NADH made during glycolysis is used to actively transport NADH from the cytoplasm into the mitochondria. This gives a net yield of 30 ATP in eukaryotes.</a:t>
            </a:r>
            <a:endParaRPr lang="en-US" baseline="0" dirty="0"/>
          </a:p>
        </p:txBody>
      </p:sp>
      <p:sp>
        <p:nvSpPr>
          <p:cNvPr id="4" name="Slide Number Placeholder 3"/>
          <p:cNvSpPr>
            <a:spLocks noGrp="1"/>
          </p:cNvSpPr>
          <p:nvPr>
            <p:ph type="sldNum" sz="quarter" idx="10"/>
          </p:nvPr>
        </p:nvSpPr>
        <p:spPr/>
        <p:txBody>
          <a:bodyPr/>
          <a:lstStyle/>
          <a:p>
            <a:fld id="{06EFC5BD-AB7A-43B4-A189-CC7F40E1A467}" type="slidenum">
              <a:rPr lang="en-US" smtClean="0"/>
              <a:t>29</a:t>
            </a:fld>
            <a:endParaRPr lang="en-US"/>
          </a:p>
        </p:txBody>
      </p:sp>
    </p:spTree>
    <p:extLst>
      <p:ext uri="{BB962C8B-B14F-4D97-AF65-F5344CB8AC3E}">
        <p14:creationId xmlns:p14="http://schemas.microsoft.com/office/powerpoint/2010/main" val="312912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sz="1000" dirty="0"/>
              <a:t>Suggest an EDIT for topics:</a:t>
            </a:r>
          </a:p>
          <a:p>
            <a:r>
              <a:rPr lang="en-US" sz="1000" b="1" u="sng" dirty="0"/>
              <a:t>Biology Workshop</a:t>
            </a:r>
          </a:p>
          <a:p>
            <a:pPr marL="235572" indent="-235572">
              <a:buAutoNum type="arabicPeriod"/>
            </a:pPr>
            <a:r>
              <a:rPr lang="en-US" sz="1000" dirty="0"/>
              <a:t>Ecology: Interrelationships</a:t>
            </a:r>
          </a:p>
          <a:p>
            <a:pPr marL="235572" indent="-235572">
              <a:buAutoNum type="arabicPeriod"/>
            </a:pPr>
            <a:r>
              <a:rPr lang="en-US" sz="1000" dirty="0"/>
              <a:t>Plants &amp; Photosynthesis</a:t>
            </a:r>
          </a:p>
          <a:p>
            <a:pPr marL="235572" indent="-235572">
              <a:buAutoNum type="arabicPeriod"/>
            </a:pPr>
            <a:r>
              <a:rPr lang="en-US" sz="1000" dirty="0"/>
              <a:t>Levels of Organization</a:t>
            </a:r>
          </a:p>
          <a:p>
            <a:pPr marL="235572" indent="-235572">
              <a:buAutoNum type="arabicPeriod"/>
            </a:pPr>
            <a:r>
              <a:rPr lang="en-US" sz="1000" dirty="0"/>
              <a:t>Cell Structure and function</a:t>
            </a:r>
          </a:p>
          <a:p>
            <a:pPr marL="235572" indent="-235572">
              <a:buAutoNum type="arabicPeriod"/>
            </a:pPr>
            <a:r>
              <a:rPr lang="en-US" sz="1000" dirty="0"/>
              <a:t>Health? (Nutrition: carbs, lipids, proteins, nucleic acids, vitamins, microbiology)</a:t>
            </a:r>
          </a:p>
          <a:p>
            <a:pPr marL="235572" indent="-235572">
              <a:buAutoNum type="arabicPeriod"/>
            </a:pPr>
            <a:r>
              <a:rPr lang="en-US" sz="1000" dirty="0"/>
              <a:t>DNA</a:t>
            </a:r>
          </a:p>
          <a:p>
            <a:pPr marL="235572" indent="-235572">
              <a:buAutoNum type="arabicPeriod"/>
            </a:pPr>
            <a:r>
              <a:rPr lang="en-US" sz="1000" dirty="0"/>
              <a:t>Genetics</a:t>
            </a:r>
          </a:p>
          <a:p>
            <a:pPr marL="235572" indent="-235572">
              <a:buAutoNum type="arabicPeriod"/>
            </a:pPr>
            <a:r>
              <a:rPr lang="en-US" sz="1000" dirty="0"/>
              <a:t>Diffusion &amp; Osmosis</a:t>
            </a:r>
          </a:p>
          <a:p>
            <a:r>
              <a:rPr lang="en-US" sz="1000" dirty="0"/>
              <a:t>*need to add last 5 pages of A&amp;P packet to Biology packet (Genetics, X/Sex-Linked, Crossing Over, outline of Carbs, Lipids, Proteins)</a:t>
            </a:r>
          </a:p>
          <a:p>
            <a:endParaRPr lang="en-US" sz="1000" dirty="0"/>
          </a:p>
          <a:p>
            <a:r>
              <a:rPr lang="en-US" sz="1000" b="1" u="sng" dirty="0"/>
              <a:t>General Science Workshop:</a:t>
            </a:r>
          </a:p>
          <a:p>
            <a:pPr marL="235572" indent="-235572">
              <a:buAutoNum type="arabicPeriod"/>
            </a:pPr>
            <a:r>
              <a:rPr lang="en-US" sz="1000" dirty="0"/>
              <a:t>Research Procedures</a:t>
            </a:r>
          </a:p>
          <a:p>
            <a:pPr marL="706717" lvl="1" indent="-235572">
              <a:buFont typeface="Wingdings" panose="05000000000000000000" pitchFamily="2" charset="2"/>
              <a:buChar char="q"/>
            </a:pPr>
            <a:r>
              <a:rPr lang="en-US" sz="1000" dirty="0"/>
              <a:t>Scientific Methods to get data</a:t>
            </a:r>
          </a:p>
          <a:p>
            <a:pPr marL="706717" lvl="1" indent="-235572">
              <a:buFont typeface="Wingdings" panose="05000000000000000000" pitchFamily="2" charset="2"/>
              <a:buChar char="q"/>
            </a:pPr>
            <a:r>
              <a:rPr lang="en-US" sz="1000" dirty="0"/>
              <a:t>Experimental Design</a:t>
            </a:r>
          </a:p>
          <a:p>
            <a:pPr marL="706717" lvl="1" indent="-235572">
              <a:buFont typeface="Wingdings" panose="05000000000000000000" pitchFamily="2" charset="2"/>
              <a:buChar char="q"/>
            </a:pPr>
            <a:r>
              <a:rPr lang="en-US" sz="1000" dirty="0"/>
              <a:t>Laboratory/ Workplace Safety</a:t>
            </a:r>
          </a:p>
          <a:p>
            <a:pPr marL="1118968" lvl="2" indent="-176679">
              <a:buFontTx/>
              <a:buChar char="-"/>
            </a:pPr>
            <a:r>
              <a:rPr lang="en-US" sz="1000" dirty="0"/>
              <a:t>Sterilization, Antisepsis and Cleanliness</a:t>
            </a:r>
          </a:p>
          <a:p>
            <a:pPr marL="1118968" lvl="2" indent="-176679">
              <a:buFontTx/>
              <a:buChar char="-"/>
            </a:pPr>
            <a:r>
              <a:rPr lang="en-US" sz="1000" dirty="0"/>
              <a:t>Food Prep and Storage</a:t>
            </a:r>
          </a:p>
          <a:p>
            <a:pPr marL="1118968" lvl="2" indent="-176679">
              <a:buFontTx/>
              <a:buChar char="-"/>
            </a:pPr>
            <a:r>
              <a:rPr lang="en-US" sz="1000" dirty="0"/>
              <a:t>Disease Transmission</a:t>
            </a:r>
          </a:p>
          <a:p>
            <a:pPr marL="235572" indent="-235572">
              <a:buAutoNum type="arabicPeriod"/>
            </a:pPr>
            <a:r>
              <a:rPr lang="en-US" sz="1000" dirty="0"/>
              <a:t>Microscopes</a:t>
            </a:r>
          </a:p>
          <a:p>
            <a:pPr marL="706717" lvl="1" indent="-235572">
              <a:buFont typeface="Wingdings" panose="05000000000000000000" pitchFamily="2" charset="2"/>
              <a:buChar char="q"/>
            </a:pPr>
            <a:r>
              <a:rPr lang="en-US" sz="1000" dirty="0"/>
              <a:t>Compound Light</a:t>
            </a:r>
          </a:p>
          <a:p>
            <a:pPr marL="706717" lvl="1" indent="-235572">
              <a:buFont typeface="Wingdings" panose="05000000000000000000" pitchFamily="2" charset="2"/>
              <a:buChar char="q"/>
            </a:pPr>
            <a:r>
              <a:rPr lang="en-US" sz="1000" dirty="0"/>
              <a:t>Electron</a:t>
            </a:r>
          </a:p>
          <a:p>
            <a:pPr marL="235572" indent="-235572">
              <a:buFont typeface="+mj-lt"/>
              <a:buAutoNum type="arabicPeriod"/>
            </a:pPr>
            <a:r>
              <a:rPr lang="en-US" sz="1000" dirty="0"/>
              <a:t>Scientific Notation</a:t>
            </a:r>
          </a:p>
          <a:p>
            <a:pPr marL="235572" indent="-235572">
              <a:buFont typeface="+mj-lt"/>
              <a:buAutoNum type="arabicPeriod"/>
            </a:pPr>
            <a:r>
              <a:rPr lang="en-US" sz="1000" dirty="0"/>
              <a:t>Metric System</a:t>
            </a:r>
          </a:p>
          <a:p>
            <a:pPr marL="235572" indent="-235572">
              <a:buFont typeface="+mj-lt"/>
              <a:buAutoNum type="arabicPeriod"/>
            </a:pPr>
            <a:r>
              <a:rPr lang="en-US" sz="1000" dirty="0"/>
              <a:t>Temperature Conversions</a:t>
            </a:r>
          </a:p>
          <a:p>
            <a:pPr marL="235572" indent="-235572">
              <a:buFont typeface="+mj-lt"/>
              <a:buAutoNum type="arabicPeriod"/>
            </a:pPr>
            <a:r>
              <a:rPr lang="en-US" sz="1000" dirty="0"/>
              <a:t>Earth Science</a:t>
            </a:r>
          </a:p>
          <a:p>
            <a:pPr marL="706717" lvl="1" indent="-235572">
              <a:buFont typeface="Wingdings" panose="05000000000000000000" pitchFamily="2" charset="2"/>
              <a:buChar char="q"/>
            </a:pPr>
            <a:r>
              <a:rPr lang="en-US" sz="1000" dirty="0"/>
              <a:t>Atmosphere</a:t>
            </a:r>
          </a:p>
          <a:p>
            <a:pPr marL="706717" lvl="1" indent="-235572">
              <a:buFont typeface="Wingdings" panose="05000000000000000000" pitchFamily="2" charset="2"/>
              <a:buChar char="q"/>
            </a:pPr>
            <a:r>
              <a:rPr lang="en-US" sz="1000" dirty="0" err="1"/>
              <a:t>Atmopheric</a:t>
            </a:r>
            <a:r>
              <a:rPr lang="en-US" sz="1000" dirty="0"/>
              <a:t> Pressure</a:t>
            </a:r>
          </a:p>
          <a:p>
            <a:pPr marL="706717" lvl="1" indent="-235572">
              <a:buFont typeface="Wingdings" panose="05000000000000000000" pitchFamily="2" charset="2"/>
              <a:buChar char="q"/>
            </a:pPr>
            <a:r>
              <a:rPr lang="en-US" sz="1000" dirty="0"/>
              <a:t>Clouds</a:t>
            </a:r>
          </a:p>
          <a:p>
            <a:pPr marL="235572" indent="-235572">
              <a:buFont typeface="+mj-lt"/>
              <a:buAutoNum type="arabicPeriod"/>
            </a:pPr>
            <a:r>
              <a:rPr lang="en-US" sz="1000" dirty="0"/>
              <a:t>Evolution: Evidence and Theories</a:t>
            </a:r>
          </a:p>
          <a:p>
            <a:pPr marL="235572" indent="-235572">
              <a:buFont typeface="+mj-lt"/>
              <a:buAutoNum type="arabicPeriod"/>
            </a:pPr>
            <a:r>
              <a:rPr lang="en-US" sz="1000" dirty="0"/>
              <a:t>Earth’s History</a:t>
            </a:r>
          </a:p>
          <a:p>
            <a:pPr marL="235572" indent="-235572">
              <a:buFont typeface="+mj-lt"/>
              <a:buAutoNum type="arabicPeriod"/>
            </a:pPr>
            <a:r>
              <a:rPr lang="en-US" sz="1000" dirty="0"/>
              <a:t>Evolution: Classification of Organisms (Taxonomy)</a:t>
            </a:r>
          </a:p>
          <a:p>
            <a:pPr marL="235572" indent="-235572">
              <a:buFont typeface="+mj-lt"/>
              <a:buAutoNum type="arabicPeriod"/>
            </a:pPr>
            <a:r>
              <a:rPr lang="en-US" sz="1000" dirty="0"/>
              <a:t> Reading Graphs ?</a:t>
            </a:r>
          </a:p>
          <a:p>
            <a:r>
              <a:rPr lang="en-US" sz="1000" dirty="0"/>
              <a:t>*Add slides 51-53 to General Science PowerPoint after Lab Safety slides</a:t>
            </a:r>
          </a:p>
          <a:p>
            <a:r>
              <a:rPr lang="en-US" sz="1000" dirty="0"/>
              <a:t>*remove last page from General Science packet – topics on Matter belong with Chemistry, Osmosis and Diffusion need to be discussed during Biology</a:t>
            </a:r>
          </a:p>
          <a:p>
            <a:endParaRPr lang="en-US" sz="1000" dirty="0"/>
          </a:p>
        </p:txBody>
      </p:sp>
      <p:sp>
        <p:nvSpPr>
          <p:cNvPr id="4" name="Slide Number Placeholder 3"/>
          <p:cNvSpPr>
            <a:spLocks noGrp="1"/>
          </p:cNvSpPr>
          <p:nvPr>
            <p:ph type="sldNum" sz="quarter" idx="10"/>
          </p:nvPr>
        </p:nvSpPr>
        <p:spPr/>
        <p:txBody>
          <a:bodyPr/>
          <a:lstStyle/>
          <a:p>
            <a:fld id="{06EFC5BD-AB7A-43B4-A189-CC7F40E1A467}" type="slidenum">
              <a:rPr lang="en-US" smtClean="0"/>
              <a:t>3</a:t>
            </a:fld>
            <a:endParaRPr lang="en-US"/>
          </a:p>
        </p:txBody>
      </p:sp>
    </p:spTree>
    <p:extLst>
      <p:ext uri="{BB962C8B-B14F-4D97-AF65-F5344CB8AC3E}">
        <p14:creationId xmlns:p14="http://schemas.microsoft.com/office/powerpoint/2010/main" val="4257921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This slide gives you a detailed explanation of how the ETS produces the</a:t>
            </a:r>
            <a:r>
              <a:rPr lang="en-US" baseline="0" dirty="0" smtClean="0"/>
              <a:t> energy using the proton gradient  </a:t>
            </a:r>
          </a:p>
          <a:p>
            <a:endParaRPr lang="en-US" baseline="0" dirty="0" smtClean="0"/>
          </a:p>
          <a:p>
            <a:r>
              <a:rPr lang="en-US" baseline="0" dirty="0" smtClean="0"/>
              <a:t>In Phase 2,  4 H+ protons are required to produce one ATP. </a:t>
            </a:r>
          </a:p>
          <a:p>
            <a:endParaRPr lang="en-US" baseline="0" dirty="0" smtClean="0"/>
          </a:p>
          <a:p>
            <a:r>
              <a:rPr lang="en-US" baseline="0" dirty="0" smtClean="0"/>
              <a:t>Note that 2 H+ are released from reducing NADH + H</a:t>
            </a:r>
            <a:r>
              <a:rPr lang="en-US" baseline="30000" dirty="0" smtClean="0"/>
              <a:t>+</a:t>
            </a:r>
            <a:r>
              <a:rPr lang="en-US" baseline="0" dirty="0" smtClean="0"/>
              <a:t> → NAD</a:t>
            </a:r>
            <a:r>
              <a:rPr lang="en-US" baseline="30000" dirty="0" smtClean="0"/>
              <a:t>+</a:t>
            </a:r>
            <a:r>
              <a:rPr lang="en-US" baseline="0" dirty="0" smtClean="0"/>
              <a:t>  and 2 H</a:t>
            </a:r>
            <a:r>
              <a:rPr lang="en-US" baseline="30000" dirty="0" smtClean="0"/>
              <a:t>+ </a:t>
            </a:r>
            <a:r>
              <a:rPr lang="en-US" baseline="0" dirty="0" smtClean="0"/>
              <a:t> are released from each FADH</a:t>
            </a:r>
            <a:r>
              <a:rPr lang="en-US" baseline="-25000" dirty="0" smtClean="0"/>
              <a:t>2</a:t>
            </a:r>
            <a:r>
              <a:rPr lang="en-US" baseline="0" dirty="0" smtClean="0"/>
              <a:t> . This figure shows 4 H+ protons which yield one ATP.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6EFC5BD-AB7A-43B4-A189-CC7F40E1A467}" type="slidenum">
              <a:rPr lang="en-US" smtClean="0"/>
              <a:t>30</a:t>
            </a:fld>
            <a:endParaRPr lang="en-US"/>
          </a:p>
        </p:txBody>
      </p:sp>
    </p:spTree>
    <p:extLst>
      <p:ext uri="{BB962C8B-B14F-4D97-AF65-F5344CB8AC3E}">
        <p14:creationId xmlns:p14="http://schemas.microsoft.com/office/powerpoint/2010/main" val="2468153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Anaerobic respiration</a:t>
            </a:r>
            <a:r>
              <a:rPr lang="en-US" b="1" baseline="0" dirty="0" smtClean="0"/>
              <a:t> </a:t>
            </a:r>
            <a:r>
              <a:rPr lang="en-US" dirty="0" smtClean="0"/>
              <a:t>is less efficient because it produces</a:t>
            </a:r>
            <a:r>
              <a:rPr lang="en-US" baseline="0" dirty="0" smtClean="0"/>
              <a:t> a lower amount of energy/ATP and DOES NOT use or require oxygen.</a:t>
            </a:r>
          </a:p>
          <a:p>
            <a:endParaRPr lang="en-US" baseline="0" dirty="0" smtClean="0"/>
          </a:p>
          <a:p>
            <a:r>
              <a:rPr lang="en-US" b="1" baseline="0" dirty="0" smtClean="0"/>
              <a:t>Lactic acid </a:t>
            </a:r>
            <a:r>
              <a:rPr lang="en-US" baseline="0" dirty="0" smtClean="0"/>
              <a:t>is produced during </a:t>
            </a:r>
            <a:r>
              <a:rPr lang="en-US" b="1" baseline="0" dirty="0" smtClean="0"/>
              <a:t>anaerobic respiration</a:t>
            </a:r>
            <a:r>
              <a:rPr lang="en-US" baseline="0" dirty="0" smtClean="0"/>
              <a:t> and causes sore muscles after strenuous exercise. </a:t>
            </a:r>
          </a:p>
          <a:p>
            <a:r>
              <a:rPr lang="en-US" baseline="0" dirty="0" smtClean="0"/>
              <a:t>Anaerobic respiration in yeast is called </a:t>
            </a:r>
            <a:r>
              <a:rPr lang="en-US" b="1" baseline="0" dirty="0" smtClean="0"/>
              <a:t>fermentation</a:t>
            </a:r>
            <a:r>
              <a:rPr lang="en-US" baseline="0" dirty="0" smtClean="0"/>
              <a:t> and will produce </a:t>
            </a:r>
            <a:r>
              <a:rPr lang="en-US" b="1" baseline="0" dirty="0" smtClean="0"/>
              <a:t>ethanol</a:t>
            </a:r>
            <a:r>
              <a:rPr lang="en-US" baseline="0" dirty="0" smtClean="0"/>
              <a:t> rather than lactic acid.</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31</a:t>
            </a:fld>
            <a:endParaRPr lang="en-US"/>
          </a:p>
        </p:txBody>
      </p:sp>
    </p:spTree>
    <p:extLst>
      <p:ext uri="{BB962C8B-B14F-4D97-AF65-F5344CB8AC3E}">
        <p14:creationId xmlns:p14="http://schemas.microsoft.com/office/powerpoint/2010/main" val="3846859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32</a:t>
            </a:fld>
            <a:endParaRPr lang="en-US"/>
          </a:p>
        </p:txBody>
      </p:sp>
    </p:spTree>
    <p:extLst>
      <p:ext uri="{BB962C8B-B14F-4D97-AF65-F5344CB8AC3E}">
        <p14:creationId xmlns:p14="http://schemas.microsoft.com/office/powerpoint/2010/main" val="195848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33</a:t>
            </a:fld>
            <a:endParaRPr lang="en-US"/>
          </a:p>
        </p:txBody>
      </p:sp>
    </p:spTree>
    <p:extLst>
      <p:ext uri="{BB962C8B-B14F-4D97-AF65-F5344CB8AC3E}">
        <p14:creationId xmlns:p14="http://schemas.microsoft.com/office/powerpoint/2010/main" val="1156988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235572" indent="-235572">
              <a:buAutoNum type="arabicPeriod"/>
            </a:pPr>
            <a:r>
              <a:rPr lang="en-US" dirty="0" smtClean="0"/>
              <a:t>G1</a:t>
            </a:r>
            <a:r>
              <a:rPr lang="en-US" baseline="0" dirty="0" smtClean="0"/>
              <a:t> phase: cell growth, production of proteins and cytoplasmic organelles</a:t>
            </a:r>
          </a:p>
          <a:p>
            <a:pPr marL="235572" indent="-235572">
              <a:buAutoNum type="arabicPeriod"/>
            </a:pPr>
            <a:r>
              <a:rPr lang="en-US" baseline="0" dirty="0" smtClean="0"/>
              <a:t>S phase: DNA synthesis (chromosome duplication)</a:t>
            </a:r>
          </a:p>
          <a:p>
            <a:pPr marL="235572" indent="-235572">
              <a:buAutoNum type="arabicPeriod"/>
            </a:pPr>
            <a:r>
              <a:rPr lang="en-US" baseline="0" dirty="0" smtClean="0"/>
              <a:t>G2 phase: final cell growth</a:t>
            </a:r>
          </a:p>
          <a:p>
            <a:pPr marL="235572" indent="-235572">
              <a:buAutoNum type="arabicPeriod"/>
            </a:pPr>
            <a:r>
              <a:rPr lang="en-US" baseline="0" dirty="0" smtClean="0"/>
              <a:t>Mitotic phase: nuclear division, process by which identical daughter cell is made</a:t>
            </a:r>
          </a:p>
          <a:p>
            <a:pPr marL="235572" indent="-235572">
              <a:buAutoNum type="arabicPeriod"/>
            </a:pPr>
            <a:r>
              <a:rPr lang="en-US" baseline="0" dirty="0" smtClean="0"/>
              <a:t>Cytokinesis: division of the cytoplasm into 2 new cells</a:t>
            </a:r>
          </a:p>
          <a:p>
            <a:pPr marL="235572" indent="-235572">
              <a:buAutoNum type="arabicPeriod"/>
            </a:pPr>
            <a:endParaRPr lang="en-US" baseline="0" dirty="0" smtClean="0"/>
          </a:p>
          <a:p>
            <a:r>
              <a:rPr lang="en-US" baseline="0" dirty="0" smtClean="0"/>
              <a:t>When a cell is not dividing the DNA is found in loosely structured </a:t>
            </a:r>
            <a:r>
              <a:rPr lang="en-US" b="1" baseline="0" dirty="0" smtClean="0"/>
              <a:t>chromatin</a:t>
            </a:r>
            <a:r>
              <a:rPr lang="en-US" baseline="0" dirty="0" smtClean="0"/>
              <a:t>, when a cell is dividing it is seen as dense rod-shaped bodies called </a:t>
            </a:r>
            <a:r>
              <a:rPr lang="en-US" b="1" baseline="0" dirty="0" smtClean="0"/>
              <a:t>chromosomes</a:t>
            </a:r>
          </a:p>
          <a:p>
            <a:pPr marL="235572" indent="-235572">
              <a:buAutoNum type="arabicPeriod"/>
            </a:pPr>
            <a:r>
              <a:rPr lang="en-US" baseline="0" dirty="0" smtClean="0"/>
              <a:t>Interphase also occurs prior to meiosis. During interphase an DNA is copied to produce sister chromatids.</a:t>
            </a:r>
          </a:p>
          <a:p>
            <a:r>
              <a:rPr lang="en-US" baseline="0" dirty="0" smtClean="0"/>
              <a:t>In essence, interphase is preparing the cell for division through growth and synthesis of DNA.</a:t>
            </a:r>
          </a:p>
        </p:txBody>
      </p:sp>
      <p:sp>
        <p:nvSpPr>
          <p:cNvPr id="4" name="Slide Number Placeholder 3"/>
          <p:cNvSpPr>
            <a:spLocks noGrp="1"/>
          </p:cNvSpPr>
          <p:nvPr>
            <p:ph type="sldNum" sz="quarter" idx="10"/>
          </p:nvPr>
        </p:nvSpPr>
        <p:spPr/>
        <p:txBody>
          <a:bodyPr/>
          <a:lstStyle/>
          <a:p>
            <a:fld id="{06EFC5BD-AB7A-43B4-A189-CC7F40E1A467}" type="slidenum">
              <a:rPr lang="en-US" smtClean="0"/>
              <a:t>34</a:t>
            </a:fld>
            <a:endParaRPr lang="en-US"/>
          </a:p>
        </p:txBody>
      </p:sp>
    </p:spTree>
    <p:extLst>
      <p:ext uri="{BB962C8B-B14F-4D97-AF65-F5344CB8AC3E}">
        <p14:creationId xmlns:p14="http://schemas.microsoft.com/office/powerpoint/2010/main" val="3036365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Growth and repair functions</a:t>
            </a:r>
            <a:r>
              <a:rPr lang="en-US" baseline="0" dirty="0" smtClean="0"/>
              <a:t> in the body</a:t>
            </a:r>
          </a:p>
          <a:p>
            <a:endParaRPr lang="en-US" baseline="0" dirty="0" smtClean="0"/>
          </a:p>
          <a:p>
            <a:r>
              <a:rPr lang="en-US" baseline="0" dirty="0" smtClean="0"/>
              <a:t>Asexual cell reproduction that yield identical cells to the parent cell</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35</a:t>
            </a:fld>
            <a:endParaRPr lang="en-US"/>
          </a:p>
        </p:txBody>
      </p:sp>
    </p:spTree>
    <p:extLst>
      <p:ext uri="{BB962C8B-B14F-4D97-AF65-F5344CB8AC3E}">
        <p14:creationId xmlns:p14="http://schemas.microsoft.com/office/powerpoint/2010/main" val="88562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36</a:t>
            </a:fld>
            <a:endParaRPr lang="en-US"/>
          </a:p>
        </p:txBody>
      </p:sp>
    </p:spTree>
    <p:extLst>
      <p:ext uri="{BB962C8B-B14F-4D97-AF65-F5344CB8AC3E}">
        <p14:creationId xmlns:p14="http://schemas.microsoft.com/office/powerpoint/2010/main" val="4132178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During</a:t>
            </a:r>
            <a:r>
              <a:rPr lang="en-US" baseline="0" dirty="0" smtClean="0"/>
              <a:t> cytokinesis in animals, cells separate at what is called the cleavage furrow. </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37</a:t>
            </a:fld>
            <a:endParaRPr lang="en-US"/>
          </a:p>
        </p:txBody>
      </p:sp>
    </p:spTree>
    <p:extLst>
      <p:ext uri="{BB962C8B-B14F-4D97-AF65-F5344CB8AC3E}">
        <p14:creationId xmlns:p14="http://schemas.microsoft.com/office/powerpoint/2010/main" val="309027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This figure explains each phase</a:t>
            </a:r>
            <a:r>
              <a:rPr lang="en-US" baseline="0" dirty="0" smtClean="0"/>
              <a:t> of mitosis.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38</a:t>
            </a:fld>
            <a:endParaRPr lang="en-US"/>
          </a:p>
        </p:txBody>
      </p:sp>
    </p:spTree>
    <p:extLst>
      <p:ext uri="{BB962C8B-B14F-4D97-AF65-F5344CB8AC3E}">
        <p14:creationId xmlns:p14="http://schemas.microsoft.com/office/powerpoint/2010/main" val="3693688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This</a:t>
            </a:r>
            <a:r>
              <a:rPr lang="en-US" baseline="0" dirty="0" smtClean="0"/>
              <a:t> shows a </a:t>
            </a:r>
            <a:r>
              <a:rPr lang="en-US" b="1" baseline="0" dirty="0" smtClean="0"/>
              <a:t>karyotype</a:t>
            </a:r>
            <a:r>
              <a:rPr lang="en-US" b="0" baseline="0" dirty="0" smtClean="0"/>
              <a:t>: t</a:t>
            </a:r>
            <a:r>
              <a:rPr lang="en-US" baseline="0" dirty="0" smtClean="0"/>
              <a:t>he number and appearance of chromosomes in a species or individual organism.</a:t>
            </a:r>
          </a:p>
          <a:p>
            <a:endParaRPr lang="en-US" baseline="0" dirty="0" smtClean="0"/>
          </a:p>
          <a:p>
            <a:r>
              <a:rPr lang="en-US" baseline="0" dirty="0" smtClean="0"/>
              <a:t>Human cells contain </a:t>
            </a:r>
            <a:r>
              <a:rPr lang="en-US" b="1" baseline="0" dirty="0" smtClean="0"/>
              <a:t>46 chromosomes (23 pairs) </a:t>
            </a:r>
            <a:r>
              <a:rPr lang="en-US" baseline="0" dirty="0" smtClean="0"/>
              <a:t>each contain thousands of genes. </a:t>
            </a:r>
            <a:r>
              <a:rPr lang="en-US" b="1" baseline="0" dirty="0" smtClean="0"/>
              <a:t>Autosomes</a:t>
            </a:r>
            <a:r>
              <a:rPr lang="en-US" baseline="0" dirty="0" smtClean="0"/>
              <a:t> (same genetic info in male and female) = 1-22 chromosome pairs, 23 = </a:t>
            </a:r>
            <a:r>
              <a:rPr lang="en-US" b="1" baseline="0" dirty="0" smtClean="0"/>
              <a:t>sex chromosome </a:t>
            </a:r>
            <a:r>
              <a:rPr lang="en-US" baseline="0" dirty="0" smtClean="0"/>
              <a:t>pair either XX or XY</a:t>
            </a:r>
          </a:p>
          <a:p>
            <a:endParaRPr lang="en-US" baseline="0" dirty="0" smtClean="0"/>
          </a:p>
          <a:p>
            <a:r>
              <a:rPr lang="en-US" baseline="0" dirty="0" smtClean="0"/>
              <a:t>Gene mutations are changes in the DNA nitrogenous bases which causes a change in the protein. Chromosomal mutations are when the structure or number of chromosomes changes and can result in </a:t>
            </a:r>
            <a:r>
              <a:rPr lang="en-US" b="1" baseline="0" dirty="0" smtClean="0"/>
              <a:t>polyploidy</a:t>
            </a:r>
            <a:r>
              <a:rPr lang="en-US" baseline="0" dirty="0" smtClean="0"/>
              <a:t> (full set of chromosomes fails to separate, 3n) or </a:t>
            </a:r>
            <a:r>
              <a:rPr lang="en-US" b="1" baseline="0" dirty="0" smtClean="0"/>
              <a:t>nondisjunction</a:t>
            </a:r>
            <a:r>
              <a:rPr lang="en-US" baseline="0" dirty="0" smtClean="0"/>
              <a:t> (one pair fails to separate, i.e. Down’s Syndrome = 3 copies of the 21</a:t>
            </a:r>
            <a:r>
              <a:rPr lang="en-US" baseline="30000" dirty="0" smtClean="0"/>
              <a:t>st</a:t>
            </a:r>
            <a:r>
              <a:rPr lang="en-US" baseline="0" dirty="0" smtClean="0"/>
              <a:t> chromosome)</a:t>
            </a:r>
          </a:p>
          <a:p>
            <a:endParaRPr lang="en-US" baseline="0" dirty="0" smtClean="0"/>
          </a:p>
          <a:p>
            <a:r>
              <a:rPr lang="en-US" dirty="0" smtClean="0"/>
              <a:t>Polyploidy occurs in humans in the form of </a:t>
            </a:r>
            <a:r>
              <a:rPr lang="en-US" dirty="0" err="1" smtClean="0"/>
              <a:t>triploidy</a:t>
            </a:r>
            <a:r>
              <a:rPr lang="en-US" dirty="0" smtClean="0"/>
              <a:t>, with 69 chromosomes (sometimes called 69,XXX), and </a:t>
            </a:r>
            <a:r>
              <a:rPr lang="en-US" dirty="0" err="1" smtClean="0"/>
              <a:t>tetraploidy</a:t>
            </a:r>
            <a:r>
              <a:rPr lang="en-US" dirty="0" smtClean="0"/>
              <a:t> with 92 chromosomes (sometimes called 92,XXXX).</a:t>
            </a:r>
          </a:p>
          <a:p>
            <a:endParaRPr lang="en-US" dirty="0" smtClean="0"/>
          </a:p>
          <a:p>
            <a:r>
              <a:rPr lang="en-US" dirty="0" smtClean="0"/>
              <a:t>For some traits genes</a:t>
            </a:r>
            <a:r>
              <a:rPr lang="en-US" baseline="0" dirty="0" smtClean="0"/>
              <a:t> are only found on the X chromosome and not on the Y which is called a </a:t>
            </a:r>
            <a:r>
              <a:rPr lang="en-US" b="1" baseline="0" dirty="0" smtClean="0"/>
              <a:t>sex-linked trait</a:t>
            </a:r>
            <a:r>
              <a:rPr lang="en-US" baseline="0" dirty="0" smtClean="0"/>
              <a:t>. Male must inherit one for expression while a female must inherit 2 from each parent. (ex. Color blindness and hemophilia)</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39</a:t>
            </a:fld>
            <a:endParaRPr lang="en-US"/>
          </a:p>
        </p:txBody>
      </p:sp>
    </p:spTree>
    <p:extLst>
      <p:ext uri="{BB962C8B-B14F-4D97-AF65-F5344CB8AC3E}">
        <p14:creationId xmlns:p14="http://schemas.microsoft.com/office/powerpoint/2010/main" val="295733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Ecosystems are a combination of </a:t>
            </a:r>
            <a:r>
              <a:rPr lang="en-US" b="1" dirty="0" smtClean="0"/>
              <a:t>living(biotic) </a:t>
            </a:r>
            <a:r>
              <a:rPr lang="en-US" dirty="0" smtClean="0"/>
              <a:t> and </a:t>
            </a:r>
            <a:r>
              <a:rPr lang="en-US" b="1" dirty="0" smtClean="0"/>
              <a:t>nonliving (abiotic) </a:t>
            </a:r>
            <a:r>
              <a:rPr lang="en-US" dirty="0" smtClean="0"/>
              <a:t> factors that interact within their</a:t>
            </a:r>
            <a:r>
              <a:rPr lang="en-US" baseline="0" dirty="0" smtClean="0"/>
              <a:t> environment.</a:t>
            </a:r>
          </a:p>
          <a:p>
            <a:endParaRPr lang="en-US" baseline="0" dirty="0" smtClean="0"/>
          </a:p>
          <a:p>
            <a:r>
              <a:rPr lang="en-US" baseline="0" dirty="0" smtClean="0"/>
              <a:t>Energy flow and chemical cycling are fundamental process that form basis of ecosystems.</a:t>
            </a:r>
          </a:p>
          <a:p>
            <a:endParaRPr lang="en-US" baseline="0" dirty="0" smtClean="0"/>
          </a:p>
          <a:p>
            <a:r>
              <a:rPr lang="en-US" b="1" baseline="0" dirty="0" smtClean="0"/>
              <a:t>Primary source of energy is the sun.</a:t>
            </a:r>
          </a:p>
          <a:p>
            <a:endParaRPr lang="en-US" baseline="0" dirty="0" smtClean="0"/>
          </a:p>
          <a:p>
            <a:r>
              <a:rPr lang="en-US" b="0" dirty="0" smtClean="0"/>
              <a:t>Energy is lost in the form of heat at each phase. If sun did not provide a continuous</a:t>
            </a:r>
            <a:r>
              <a:rPr lang="en-US" b="0" baseline="0" dirty="0" smtClean="0"/>
              <a:t> source of new energy, an ecosystem would eventually run out of energy</a:t>
            </a:r>
            <a:endParaRPr lang="en-US" b="0" dirty="0"/>
          </a:p>
        </p:txBody>
      </p:sp>
      <p:sp>
        <p:nvSpPr>
          <p:cNvPr id="4" name="Slide Number Placeholder 3"/>
          <p:cNvSpPr>
            <a:spLocks noGrp="1"/>
          </p:cNvSpPr>
          <p:nvPr>
            <p:ph type="sldNum" sz="quarter" idx="10"/>
          </p:nvPr>
        </p:nvSpPr>
        <p:spPr/>
        <p:txBody>
          <a:bodyPr/>
          <a:lstStyle/>
          <a:p>
            <a:fld id="{06EFC5BD-AB7A-43B4-A189-CC7F40E1A467}" type="slidenum">
              <a:rPr lang="en-US" smtClean="0"/>
              <a:t>4</a:t>
            </a:fld>
            <a:endParaRPr lang="en-US"/>
          </a:p>
        </p:txBody>
      </p:sp>
    </p:spTree>
    <p:extLst>
      <p:ext uri="{BB962C8B-B14F-4D97-AF65-F5344CB8AC3E}">
        <p14:creationId xmlns:p14="http://schemas.microsoft.com/office/powerpoint/2010/main" val="2725813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Production of gametes, sexual reproduction</a:t>
            </a:r>
            <a:r>
              <a:rPr lang="en-US" baseline="0" dirty="0" smtClean="0"/>
              <a:t> occurring in specialized cells (ovaries in females and testes in males)</a:t>
            </a:r>
            <a:endParaRPr lang="en-US" dirty="0" smtClean="0"/>
          </a:p>
          <a:p>
            <a:endParaRPr lang="en-US" dirty="0" smtClean="0"/>
          </a:p>
          <a:p>
            <a:endParaRPr lang="en-US" dirty="0" smtClean="0"/>
          </a:p>
          <a:p>
            <a:r>
              <a:rPr lang="en-US" dirty="0" smtClean="0"/>
              <a:t>Meiosis is the doubling of chromosomes</a:t>
            </a:r>
            <a:r>
              <a:rPr lang="en-US" baseline="0" dirty="0" smtClean="0"/>
              <a:t> followed by 2 divisions.</a:t>
            </a:r>
          </a:p>
          <a:p>
            <a:endParaRPr lang="en-US" baseline="0" dirty="0" smtClean="0"/>
          </a:p>
          <a:p>
            <a:r>
              <a:rPr lang="en-US" baseline="0" dirty="0" smtClean="0"/>
              <a:t>Meiosis I results in 2 new cells which will NOT be identical due to a process called crossing over. At the end of the first division, 2 new haploid cells have been produced.</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40</a:t>
            </a:fld>
            <a:endParaRPr lang="en-US"/>
          </a:p>
        </p:txBody>
      </p:sp>
    </p:spTree>
    <p:extLst>
      <p:ext uri="{BB962C8B-B14F-4D97-AF65-F5344CB8AC3E}">
        <p14:creationId xmlns:p14="http://schemas.microsoft.com/office/powerpoint/2010/main" val="3784821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Meiosis II results in 4 daughter cells wit</a:t>
            </a:r>
            <a:r>
              <a:rPr lang="en-US" baseline="0" dirty="0" smtClean="0"/>
              <a:t>h half the normal number of chromosomes.</a:t>
            </a:r>
          </a:p>
          <a:p>
            <a:endParaRPr lang="en-US" baseline="0" dirty="0" smtClean="0"/>
          </a:p>
          <a:p>
            <a:r>
              <a:rPr lang="en-US" baseline="0" dirty="0" smtClean="0"/>
              <a:t>It is important to remember that meiosis yields 4 different daughter cells.</a:t>
            </a:r>
          </a:p>
          <a:p>
            <a:endParaRPr lang="en-US" baseline="0" dirty="0" smtClean="0"/>
          </a:p>
          <a:p>
            <a:r>
              <a:rPr lang="en-US" dirty="0" smtClean="0"/>
              <a:t>The number</a:t>
            </a:r>
            <a:r>
              <a:rPr lang="en-US" baseline="0" dirty="0" smtClean="0"/>
              <a:t> of chromosomes </a:t>
            </a:r>
            <a:r>
              <a:rPr lang="en-US" dirty="0"/>
              <a:t>is reduced by half, and returned to the full amount when the two gametes fuse during fertilization. </a:t>
            </a:r>
          </a:p>
          <a:p>
            <a:endParaRPr lang="en-US" dirty="0"/>
          </a:p>
          <a:p>
            <a:r>
              <a:rPr lang="en-US" dirty="0"/>
              <a:t>Click on the black box for a good video explaining meiosis, fertilization, genetic diversity.</a:t>
            </a:r>
          </a:p>
        </p:txBody>
      </p:sp>
      <p:sp>
        <p:nvSpPr>
          <p:cNvPr id="4" name="Slide Number Placeholder 3"/>
          <p:cNvSpPr>
            <a:spLocks noGrp="1"/>
          </p:cNvSpPr>
          <p:nvPr>
            <p:ph type="sldNum" sz="quarter" idx="10"/>
          </p:nvPr>
        </p:nvSpPr>
        <p:spPr/>
        <p:txBody>
          <a:bodyPr/>
          <a:lstStyle/>
          <a:p>
            <a:fld id="{06EFC5BD-AB7A-43B4-A189-CC7F40E1A467}" type="slidenum">
              <a:rPr lang="en-US" smtClean="0"/>
              <a:t>41</a:t>
            </a:fld>
            <a:endParaRPr lang="en-US"/>
          </a:p>
        </p:txBody>
      </p:sp>
    </p:spTree>
    <p:extLst>
      <p:ext uri="{BB962C8B-B14F-4D97-AF65-F5344CB8AC3E}">
        <p14:creationId xmlns:p14="http://schemas.microsoft.com/office/powerpoint/2010/main" val="4079834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Figure demonstrates crossing</a:t>
            </a:r>
            <a:r>
              <a:rPr lang="en-US" baseline="0" dirty="0" smtClean="0"/>
              <a:t> over that leads to enhanced genetic variation in meiosis.</a:t>
            </a:r>
          </a:p>
          <a:p>
            <a:endParaRPr lang="en-US" baseline="0" dirty="0" smtClean="0"/>
          </a:p>
          <a:p>
            <a:r>
              <a:rPr lang="en-US" baseline="0" dirty="0" smtClean="0"/>
              <a:t>Chromosome segments and alleles can be exchanged during crossing over leading to genetic variability.</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42</a:t>
            </a:fld>
            <a:endParaRPr lang="en-US"/>
          </a:p>
        </p:txBody>
      </p:sp>
    </p:spTree>
    <p:extLst>
      <p:ext uri="{BB962C8B-B14F-4D97-AF65-F5344CB8AC3E}">
        <p14:creationId xmlns:p14="http://schemas.microsoft.com/office/powerpoint/2010/main" val="3761907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43</a:t>
            </a:fld>
            <a:endParaRPr lang="en-US"/>
          </a:p>
        </p:txBody>
      </p:sp>
    </p:spTree>
    <p:extLst>
      <p:ext uri="{BB962C8B-B14F-4D97-AF65-F5344CB8AC3E}">
        <p14:creationId xmlns:p14="http://schemas.microsoft.com/office/powerpoint/2010/main" val="1780621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Zygote</a:t>
            </a:r>
            <a:r>
              <a:rPr lang="en-US" dirty="0" smtClean="0"/>
              <a:t> is created by the union of a sperm and egg, containing</a:t>
            </a:r>
            <a:r>
              <a:rPr lang="en-US" baseline="0" dirty="0" smtClean="0"/>
              <a:t> a full set of chromosomes ½ from each parent, </a:t>
            </a:r>
            <a:r>
              <a:rPr lang="en-US" dirty="0" smtClean="0"/>
              <a:t>Fusion of 2 </a:t>
            </a:r>
            <a:r>
              <a:rPr lang="en-US" b="1" dirty="0" smtClean="0"/>
              <a:t>gametes</a:t>
            </a:r>
            <a:r>
              <a:rPr lang="en-US" dirty="0" smtClean="0"/>
              <a:t> (</a:t>
            </a:r>
            <a:r>
              <a:rPr lang="en-US" b="1" dirty="0" smtClean="0"/>
              <a:t>sperm</a:t>
            </a:r>
            <a:r>
              <a:rPr lang="en-US" dirty="0" smtClean="0"/>
              <a:t> and </a:t>
            </a:r>
            <a:r>
              <a:rPr lang="en-US" b="1" dirty="0" smtClean="0"/>
              <a:t>egg</a:t>
            </a:r>
            <a:r>
              <a:rPr lang="en-US" dirty="0" smtClean="0"/>
              <a:t>). Gametes</a:t>
            </a:r>
            <a:r>
              <a:rPr lang="en-US" baseline="0" dirty="0" smtClean="0"/>
              <a:t> are created during meiosis. </a:t>
            </a:r>
            <a:endParaRPr lang="en-US" dirty="0" smtClean="0"/>
          </a:p>
          <a:p>
            <a:endParaRPr lang="en-US" dirty="0" smtClean="0"/>
          </a:p>
          <a:p>
            <a:r>
              <a:rPr lang="en-US" b="1" dirty="0" smtClean="0"/>
              <a:t>Haploid</a:t>
            </a:r>
            <a:r>
              <a:rPr lang="en-US" baseline="0" dirty="0" smtClean="0"/>
              <a:t> = half, each gamete contains ½ the normal number of chromosomes (indicated by the small lowercase n) </a:t>
            </a:r>
          </a:p>
          <a:p>
            <a:endParaRPr lang="en-US" baseline="0" dirty="0" smtClean="0"/>
          </a:p>
          <a:p>
            <a:r>
              <a:rPr lang="en-US" baseline="0" dirty="0" smtClean="0"/>
              <a:t>Zygote is </a:t>
            </a:r>
            <a:r>
              <a:rPr lang="en-US" b="1" baseline="0" dirty="0" smtClean="0"/>
              <a:t>diploid</a:t>
            </a:r>
            <a:r>
              <a:rPr lang="en-US" baseline="0" dirty="0" smtClean="0"/>
              <a:t>  (indicated by 2n) because it has the full number of chromosomes after fertilization </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44</a:t>
            </a:fld>
            <a:endParaRPr lang="en-US"/>
          </a:p>
        </p:txBody>
      </p:sp>
    </p:spTree>
    <p:extLst>
      <p:ext uri="{BB962C8B-B14F-4D97-AF65-F5344CB8AC3E}">
        <p14:creationId xmlns:p14="http://schemas.microsoft.com/office/powerpoint/2010/main" val="3435351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Radiation</a:t>
            </a:r>
          </a:p>
          <a:p>
            <a:r>
              <a:rPr lang="en-US" dirty="0" smtClean="0"/>
              <a:t>Diseases</a:t>
            </a:r>
          </a:p>
          <a:p>
            <a:r>
              <a:rPr lang="en-US" dirty="0" smtClean="0"/>
              <a:t>Genetically Modified Organisms</a:t>
            </a:r>
          </a:p>
          <a:p>
            <a:r>
              <a:rPr lang="en-US" dirty="0" smtClean="0"/>
              <a:t>Drugs</a:t>
            </a:r>
          </a:p>
          <a:p>
            <a:r>
              <a:rPr lang="en-US" dirty="0" smtClean="0"/>
              <a:t>Environmental Factors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45</a:t>
            </a:fld>
            <a:endParaRPr lang="en-US"/>
          </a:p>
        </p:txBody>
      </p:sp>
    </p:spTree>
    <p:extLst>
      <p:ext uri="{BB962C8B-B14F-4D97-AF65-F5344CB8AC3E}">
        <p14:creationId xmlns:p14="http://schemas.microsoft.com/office/powerpoint/2010/main" val="3501757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Though</a:t>
            </a:r>
            <a:r>
              <a:rPr lang="en-US" baseline="0" dirty="0" smtClean="0"/>
              <a:t> a popular </a:t>
            </a:r>
            <a:r>
              <a:rPr lang="en-US" b="1" i="1" baseline="0" dirty="0" smtClean="0"/>
              <a:t>political</a:t>
            </a:r>
            <a:r>
              <a:rPr lang="en-US" baseline="0" dirty="0" smtClean="0"/>
              <a:t> debate, the figure seems quite simple…..if carbon dioxide levels are increased, the temperature of the earth will increase due to trapping of the gases in the atmosphere.</a:t>
            </a:r>
          </a:p>
          <a:p>
            <a:endParaRPr lang="en-US" baseline="0" dirty="0" smtClean="0"/>
          </a:p>
          <a:p>
            <a:r>
              <a:rPr lang="en-US" baseline="0" dirty="0" smtClean="0"/>
              <a:t>It is a statement of fact that carbon dioxide levels have increased through industrialization and global deforestation. To best control warming effects, efforts must be made to trap carbon dioxide from entering the atmosphere. For example, healthy soil (often a crucial part of organic agriculture) that has not been laden with chemicals and pesticides (often in conventional agriculture), has the ability to sequester carbon preventing it from entering the atmosphere.</a:t>
            </a:r>
          </a:p>
          <a:p>
            <a:endParaRPr lang="en-US" baseline="0" dirty="0" smtClean="0"/>
          </a:p>
          <a:p>
            <a:r>
              <a:rPr lang="en-US" baseline="0" dirty="0" smtClean="0"/>
              <a:t>Likewise, rainforests and other forested areas with take up carbon dioxide from the air and produce oxygen gas for us to breathe.</a:t>
            </a:r>
          </a:p>
          <a:p>
            <a:endParaRPr lang="en-US" baseline="0" dirty="0" smtClean="0"/>
          </a:p>
          <a:p>
            <a:r>
              <a:rPr lang="en-US" baseline="0" dirty="0" smtClean="0"/>
              <a:t>If you consider the figure, the debate of global warming may seem quite asinine. </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46</a:t>
            </a:fld>
            <a:endParaRPr lang="en-US"/>
          </a:p>
        </p:txBody>
      </p:sp>
    </p:spTree>
    <p:extLst>
      <p:ext uri="{BB962C8B-B14F-4D97-AF65-F5344CB8AC3E}">
        <p14:creationId xmlns:p14="http://schemas.microsoft.com/office/powerpoint/2010/main" val="3924537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47</a:t>
            </a:fld>
            <a:endParaRPr lang="en-US"/>
          </a:p>
        </p:txBody>
      </p:sp>
    </p:spTree>
    <p:extLst>
      <p:ext uri="{BB962C8B-B14F-4D97-AF65-F5344CB8AC3E}">
        <p14:creationId xmlns:p14="http://schemas.microsoft.com/office/powerpoint/2010/main" val="1667929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C</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48</a:t>
            </a:fld>
            <a:endParaRPr lang="en-US"/>
          </a:p>
        </p:txBody>
      </p:sp>
    </p:spTree>
    <p:extLst>
      <p:ext uri="{BB962C8B-B14F-4D97-AF65-F5344CB8AC3E}">
        <p14:creationId xmlns:p14="http://schemas.microsoft.com/office/powerpoint/2010/main" val="3904781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49</a:t>
            </a:fld>
            <a:endParaRPr lang="en-US"/>
          </a:p>
        </p:txBody>
      </p:sp>
    </p:spTree>
    <p:extLst>
      <p:ext uri="{BB962C8B-B14F-4D97-AF65-F5344CB8AC3E}">
        <p14:creationId xmlns:p14="http://schemas.microsoft.com/office/powerpoint/2010/main" val="368408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5</a:t>
            </a:fld>
            <a:endParaRPr lang="en-US"/>
          </a:p>
        </p:txBody>
      </p:sp>
    </p:spTree>
    <p:extLst>
      <p:ext uri="{BB962C8B-B14F-4D97-AF65-F5344CB8AC3E}">
        <p14:creationId xmlns:p14="http://schemas.microsoft.com/office/powerpoint/2010/main" val="1027858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You do not have to know every type. This figure is nice because it shows you the major classifications</a:t>
            </a:r>
            <a:r>
              <a:rPr lang="en-US" baseline="0" dirty="0" smtClean="0"/>
              <a:t> and gives examples within each.</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50</a:t>
            </a:fld>
            <a:endParaRPr lang="en-US"/>
          </a:p>
        </p:txBody>
      </p:sp>
    </p:spTree>
    <p:extLst>
      <p:ext uri="{BB962C8B-B14F-4D97-AF65-F5344CB8AC3E}">
        <p14:creationId xmlns:p14="http://schemas.microsoft.com/office/powerpoint/2010/main" val="3494721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aseline="0" dirty="0" smtClean="0"/>
              <a:t>Easiest prevention is prevent spread by </a:t>
            </a:r>
            <a:r>
              <a:rPr lang="en-US" b="1" i="1" u="sng" baseline="0" dirty="0" smtClean="0"/>
              <a:t>hand washing</a:t>
            </a:r>
            <a:r>
              <a:rPr lang="en-US" baseline="0" dirty="0" smtClean="0"/>
              <a:t>, maintain sterile environment</a:t>
            </a:r>
          </a:p>
          <a:p>
            <a:endParaRPr lang="en-US" baseline="0" dirty="0" smtClean="0"/>
          </a:p>
          <a:p>
            <a:r>
              <a:rPr lang="en-US" b="1" baseline="0" dirty="0" smtClean="0"/>
              <a:t>Antisepsis </a:t>
            </a:r>
            <a:r>
              <a:rPr lang="en-US" baseline="0" dirty="0" smtClean="0"/>
              <a:t>= prevention of infection by inhibiting growth of pathogens</a:t>
            </a:r>
          </a:p>
          <a:p>
            <a:endParaRPr lang="en-US" baseline="0" dirty="0" smtClean="0"/>
          </a:p>
          <a:p>
            <a:r>
              <a:rPr lang="en-US" baseline="0" dirty="0" smtClean="0"/>
              <a:t>Methods to achieve</a:t>
            </a:r>
          </a:p>
          <a:p>
            <a:r>
              <a:rPr lang="en-US" b="1" baseline="0" dirty="0" smtClean="0"/>
              <a:t>Antibiotics</a:t>
            </a:r>
            <a:r>
              <a:rPr lang="en-US" baseline="0" dirty="0" smtClean="0"/>
              <a:t> kill pathogens </a:t>
            </a:r>
            <a:r>
              <a:rPr lang="en-US" b="1" i="1" baseline="0" dirty="0" smtClean="0"/>
              <a:t>in the body</a:t>
            </a:r>
          </a:p>
          <a:p>
            <a:r>
              <a:rPr lang="en-US" b="1" baseline="0" dirty="0" smtClean="0"/>
              <a:t>Antiseptics</a:t>
            </a:r>
            <a:r>
              <a:rPr lang="en-US" baseline="0" dirty="0" smtClean="0"/>
              <a:t> kill pathogens </a:t>
            </a:r>
            <a:r>
              <a:rPr lang="en-US" b="1" i="1" baseline="0" dirty="0" smtClean="0"/>
              <a:t>on the body</a:t>
            </a:r>
          </a:p>
          <a:p>
            <a:r>
              <a:rPr lang="en-US" b="1" baseline="0" dirty="0" smtClean="0"/>
              <a:t>Disinfectants</a:t>
            </a:r>
            <a:r>
              <a:rPr lang="en-US" baseline="0" dirty="0" smtClean="0"/>
              <a:t> kill pathogens </a:t>
            </a:r>
            <a:r>
              <a:rPr lang="en-US" b="1" i="1" baseline="0" dirty="0" smtClean="0"/>
              <a:t>on nonliving things</a:t>
            </a:r>
          </a:p>
          <a:p>
            <a:r>
              <a:rPr lang="en-US" baseline="0" dirty="0" smtClean="0"/>
              <a:t>Pasteurization heating milk to a temperature that eliminates most pathogens</a:t>
            </a:r>
          </a:p>
        </p:txBody>
      </p:sp>
      <p:sp>
        <p:nvSpPr>
          <p:cNvPr id="4" name="Slide Number Placeholder 3"/>
          <p:cNvSpPr>
            <a:spLocks noGrp="1"/>
          </p:cNvSpPr>
          <p:nvPr>
            <p:ph type="sldNum" sz="quarter" idx="10"/>
          </p:nvPr>
        </p:nvSpPr>
        <p:spPr/>
        <p:txBody>
          <a:bodyPr/>
          <a:lstStyle/>
          <a:p>
            <a:fld id="{06EFC5BD-AB7A-43B4-A189-CC7F40E1A467}" type="slidenum">
              <a:rPr lang="en-US" smtClean="0"/>
              <a:t>51</a:t>
            </a:fld>
            <a:endParaRPr lang="en-US"/>
          </a:p>
        </p:txBody>
      </p:sp>
    </p:spTree>
    <p:extLst>
      <p:ext uri="{BB962C8B-B14F-4D97-AF65-F5344CB8AC3E}">
        <p14:creationId xmlns:p14="http://schemas.microsoft.com/office/powerpoint/2010/main" val="354745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52</a:t>
            </a:fld>
            <a:endParaRPr lang="en-US"/>
          </a:p>
        </p:txBody>
      </p:sp>
    </p:spTree>
    <p:extLst>
      <p:ext uri="{BB962C8B-B14F-4D97-AF65-F5344CB8AC3E}">
        <p14:creationId xmlns:p14="http://schemas.microsoft.com/office/powerpoint/2010/main" val="1733811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Noninfectious diseases = vitamin deficiencies (scurvy and pellagra)</a:t>
            </a:r>
          </a:p>
          <a:p>
            <a:r>
              <a:rPr lang="en-US" dirty="0"/>
              <a:t>Glandular diseases ( diabetes), hereditary diseases – hemophilia and sickle cell anemia</a:t>
            </a:r>
          </a:p>
          <a:p>
            <a:pPr defTabSz="942289">
              <a:defRPr/>
            </a:pPr>
            <a:endParaRPr lang="en-US" dirty="0"/>
          </a:p>
          <a:p>
            <a:pPr defTabSz="942289">
              <a:defRPr/>
            </a:pPr>
            <a:r>
              <a:rPr lang="en-US" dirty="0"/>
              <a:t>Cancers are generally non- infectious though some are linked to specific carcinogens</a:t>
            </a:r>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53</a:t>
            </a:fld>
            <a:endParaRPr lang="en-US"/>
          </a:p>
        </p:txBody>
      </p:sp>
    </p:spTree>
    <p:extLst>
      <p:ext uri="{BB962C8B-B14F-4D97-AF65-F5344CB8AC3E}">
        <p14:creationId xmlns:p14="http://schemas.microsoft.com/office/powerpoint/2010/main" val="138158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54</a:t>
            </a:fld>
            <a:endParaRPr lang="en-US"/>
          </a:p>
        </p:txBody>
      </p:sp>
    </p:spTree>
    <p:extLst>
      <p:ext uri="{BB962C8B-B14F-4D97-AF65-F5344CB8AC3E}">
        <p14:creationId xmlns:p14="http://schemas.microsoft.com/office/powerpoint/2010/main" val="152357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As you progress</a:t>
            </a:r>
            <a:r>
              <a:rPr lang="en-US" baseline="0" dirty="0" smtClean="0"/>
              <a:t> in he field you will learn these diseases. Also if you take microbiology.</a:t>
            </a:r>
          </a:p>
          <a:p>
            <a:endParaRPr lang="en-US" baseline="0" dirty="0" smtClean="0"/>
          </a:p>
          <a:p>
            <a:r>
              <a:rPr lang="en-US" baseline="0" dirty="0" smtClean="0"/>
              <a:t>For the purpose of the exam you must at least be able to recognize what is listed. One way to recall is to regard that mycobacterium have a different structure in their wall and are more complex diseases to treat.</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55</a:t>
            </a:fld>
            <a:endParaRPr lang="en-US"/>
          </a:p>
        </p:txBody>
      </p:sp>
    </p:spTree>
    <p:extLst>
      <p:ext uri="{BB962C8B-B14F-4D97-AF65-F5344CB8AC3E}">
        <p14:creationId xmlns:p14="http://schemas.microsoft.com/office/powerpoint/2010/main" val="2762003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a:t>
            </a:r>
            <a:r>
              <a:rPr lang="en-US" dirty="0" err="1" smtClean="0"/>
              <a:t>itis</a:t>
            </a:r>
            <a:r>
              <a:rPr lang="en-US" baseline="0" dirty="0" smtClean="0"/>
              <a:t> means inflammation</a:t>
            </a:r>
          </a:p>
          <a:p>
            <a:endParaRPr lang="en-US" baseline="0" dirty="0" smtClean="0"/>
          </a:p>
          <a:p>
            <a:r>
              <a:rPr lang="en-US" baseline="0" dirty="0" smtClean="0"/>
              <a:t>So then </a:t>
            </a:r>
            <a:r>
              <a:rPr lang="en-US" baseline="0" dirty="0" err="1" smtClean="0"/>
              <a:t>hepa</a:t>
            </a:r>
            <a:r>
              <a:rPr lang="en-US" baseline="0" dirty="0" smtClean="0"/>
              <a:t>- coming from hepatic cells that make up the liver would indicate that hepatitis is inflammation in the liver.</a:t>
            </a:r>
          </a:p>
          <a:p>
            <a:endParaRPr lang="en-US" baseline="0" dirty="0" smtClean="0"/>
          </a:p>
          <a:p>
            <a:r>
              <a:rPr lang="en-US" baseline="0" dirty="0" smtClean="0"/>
              <a:t>Other examples where you can use this : bronchitis, meningitis, gastroenteritis, appendicitis, </a:t>
            </a:r>
            <a:r>
              <a:rPr lang="en-US" baseline="0" dirty="0" err="1" smtClean="0"/>
              <a:t>costochondritis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56</a:t>
            </a:fld>
            <a:endParaRPr lang="en-US"/>
          </a:p>
        </p:txBody>
      </p:sp>
    </p:spTree>
    <p:extLst>
      <p:ext uri="{BB962C8B-B14F-4D97-AF65-F5344CB8AC3E}">
        <p14:creationId xmlns:p14="http://schemas.microsoft.com/office/powerpoint/2010/main" val="1829095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Lymphocytes WBCs</a:t>
            </a:r>
            <a:r>
              <a:rPr lang="en-US" baseline="0" dirty="0" smtClean="0"/>
              <a:t> produce antibodies which fight specific foreign proteins once antibodies are produced  for a specific pathogen we develop immunity </a:t>
            </a:r>
          </a:p>
          <a:p>
            <a:endParaRPr lang="en-US" baseline="0" dirty="0" smtClean="0"/>
          </a:p>
          <a:p>
            <a:r>
              <a:rPr lang="en-US" baseline="0" dirty="0" smtClean="0"/>
              <a:t>Vaccination is injection of dead or weakened germs in the body to stimulate production of antibodies and create immunity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57</a:t>
            </a:fld>
            <a:endParaRPr lang="en-US"/>
          </a:p>
        </p:txBody>
      </p:sp>
    </p:spTree>
    <p:extLst>
      <p:ext uri="{BB962C8B-B14F-4D97-AF65-F5344CB8AC3E}">
        <p14:creationId xmlns:p14="http://schemas.microsoft.com/office/powerpoint/2010/main" val="733959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Nutrients:</a:t>
            </a:r>
            <a:r>
              <a:rPr lang="en-US" dirty="0" smtClean="0"/>
              <a:t> substances in food that we need, including:</a:t>
            </a:r>
          </a:p>
          <a:p>
            <a:r>
              <a:rPr lang="en-US" b="1" dirty="0" smtClean="0"/>
              <a:t>Proteins</a:t>
            </a:r>
          </a:p>
          <a:p>
            <a:r>
              <a:rPr lang="en-US" b="1" dirty="0" smtClean="0"/>
              <a:t>Carbohydrates</a:t>
            </a:r>
          </a:p>
          <a:p>
            <a:r>
              <a:rPr lang="en-US" b="1" dirty="0" smtClean="0"/>
              <a:t>Lipids</a:t>
            </a:r>
          </a:p>
          <a:p>
            <a:r>
              <a:rPr lang="en-US" b="1" dirty="0" smtClean="0"/>
              <a:t>Minerals</a:t>
            </a:r>
          </a:p>
          <a:p>
            <a:r>
              <a:rPr lang="en-US" b="1" dirty="0" smtClean="0"/>
              <a:t>Vitamins</a:t>
            </a:r>
          </a:p>
          <a:p>
            <a:endParaRPr lang="en-US" dirty="0" smtClean="0"/>
          </a:p>
          <a:p>
            <a:r>
              <a:rPr lang="en-US" b="1" dirty="0" smtClean="0"/>
              <a:t>Nutrient dense foods</a:t>
            </a:r>
            <a:r>
              <a:rPr lang="en-US" dirty="0" smtClean="0"/>
              <a:t>: provide</a:t>
            </a:r>
            <a:r>
              <a:rPr lang="en-US" baseline="0" dirty="0" smtClean="0"/>
              <a:t> substantial amounts of minerals and vitamins with relatively few calories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58</a:t>
            </a:fld>
            <a:endParaRPr lang="en-US"/>
          </a:p>
        </p:txBody>
      </p:sp>
    </p:spTree>
    <p:extLst>
      <p:ext uri="{BB962C8B-B14F-4D97-AF65-F5344CB8AC3E}">
        <p14:creationId xmlns:p14="http://schemas.microsoft.com/office/powerpoint/2010/main" val="3778974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Carbs</a:t>
            </a:r>
            <a:r>
              <a:rPr lang="en-US" dirty="0" smtClean="0"/>
              <a:t> = starches and sugars in the diet</a:t>
            </a:r>
          </a:p>
          <a:p>
            <a:endParaRPr lang="en-US" dirty="0" smtClean="0"/>
          </a:p>
          <a:p>
            <a:r>
              <a:rPr lang="en-US" dirty="0" smtClean="0"/>
              <a:t>Should include high</a:t>
            </a:r>
            <a:r>
              <a:rPr lang="en-US" baseline="0" dirty="0" smtClean="0"/>
              <a:t> fiber forms and not include large amounts of processed sugar. Sugars added increase caloric intake and adversely affects our teeth.</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59</a:t>
            </a:fld>
            <a:endParaRPr lang="en-US"/>
          </a:p>
        </p:txBody>
      </p:sp>
    </p:spTree>
    <p:extLst>
      <p:ext uri="{BB962C8B-B14F-4D97-AF65-F5344CB8AC3E}">
        <p14:creationId xmlns:p14="http://schemas.microsoft.com/office/powerpoint/2010/main" val="6199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Autotrophs</a:t>
            </a:r>
            <a:r>
              <a:rPr lang="en-US" baseline="0" dirty="0" smtClean="0"/>
              <a:t> = produce their own food (plants) AKA “</a:t>
            </a:r>
            <a:r>
              <a:rPr lang="en-US" b="1" baseline="0" dirty="0" smtClean="0"/>
              <a:t>producers</a:t>
            </a:r>
            <a:r>
              <a:rPr lang="en-US" baseline="0" dirty="0" smtClean="0"/>
              <a:t>”</a:t>
            </a:r>
          </a:p>
          <a:p>
            <a:r>
              <a:rPr lang="en-US" baseline="0" dirty="0" smtClean="0"/>
              <a:t>	Ex. Plants use energy from the sun in combination with CO</a:t>
            </a:r>
            <a:r>
              <a:rPr lang="en-US" baseline="-25000" dirty="0" smtClean="0"/>
              <a:t>2</a:t>
            </a:r>
            <a:r>
              <a:rPr lang="en-US" baseline="0" dirty="0" smtClean="0"/>
              <a:t> gas and water to produce glucose for their energy and release oxygen gas that we breathe. Glucose is stored as starch.</a:t>
            </a:r>
          </a:p>
          <a:p>
            <a:endParaRPr lang="en-US" baseline="0" dirty="0" smtClean="0"/>
          </a:p>
          <a:p>
            <a:r>
              <a:rPr lang="en-US" b="1" baseline="0" dirty="0" smtClean="0"/>
              <a:t>Heterotrophs</a:t>
            </a:r>
            <a:r>
              <a:rPr lang="en-US" baseline="0" dirty="0" smtClean="0"/>
              <a:t> = obtain food by consuming plants or other animals (animals, fungi and bacteria) AKA “</a:t>
            </a:r>
            <a:r>
              <a:rPr lang="en-US" b="1" baseline="0" dirty="0" smtClean="0"/>
              <a:t>consumer</a:t>
            </a:r>
            <a:r>
              <a:rPr lang="en-US" baseline="0" dirty="0" smtClean="0"/>
              <a:t>s”</a:t>
            </a:r>
          </a:p>
        </p:txBody>
      </p:sp>
      <p:sp>
        <p:nvSpPr>
          <p:cNvPr id="4" name="Slide Number Placeholder 3"/>
          <p:cNvSpPr>
            <a:spLocks noGrp="1"/>
          </p:cNvSpPr>
          <p:nvPr>
            <p:ph type="sldNum" sz="quarter" idx="10"/>
          </p:nvPr>
        </p:nvSpPr>
        <p:spPr/>
        <p:txBody>
          <a:bodyPr/>
          <a:lstStyle/>
          <a:p>
            <a:fld id="{06EFC5BD-AB7A-43B4-A189-CC7F40E1A467}" type="slidenum">
              <a:rPr lang="en-US" smtClean="0"/>
              <a:t>6</a:t>
            </a:fld>
            <a:endParaRPr lang="en-US"/>
          </a:p>
        </p:txBody>
      </p:sp>
    </p:spTree>
    <p:extLst>
      <p:ext uri="{BB962C8B-B14F-4D97-AF65-F5344CB8AC3E}">
        <p14:creationId xmlns:p14="http://schemas.microsoft.com/office/powerpoint/2010/main" val="3856527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60</a:t>
            </a:fld>
            <a:endParaRPr lang="en-US"/>
          </a:p>
        </p:txBody>
      </p:sp>
    </p:spTree>
    <p:extLst>
      <p:ext uri="{BB962C8B-B14F-4D97-AF65-F5344CB8AC3E}">
        <p14:creationId xmlns:p14="http://schemas.microsoft.com/office/powerpoint/2010/main" val="521836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Shows monosaccharide</a:t>
            </a:r>
            <a:r>
              <a:rPr lang="en-US" baseline="0" dirty="0" smtClean="0"/>
              <a:t> (glucose), disaccharide (sucrose) and polysaccharide (starch)</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61</a:t>
            </a:fld>
            <a:endParaRPr lang="en-US"/>
          </a:p>
        </p:txBody>
      </p:sp>
    </p:spTree>
    <p:extLst>
      <p:ext uri="{BB962C8B-B14F-4D97-AF65-F5344CB8AC3E}">
        <p14:creationId xmlns:p14="http://schemas.microsoft.com/office/powerpoint/2010/main" val="3616263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3 types of polysaccharides from glucose</a:t>
            </a:r>
          </a:p>
          <a:p>
            <a:pPr marL="235572" indent="-235572">
              <a:buAutoNum type="arabicPeriod"/>
            </a:pPr>
            <a:r>
              <a:rPr lang="en-US" b="1" dirty="0" smtClean="0"/>
              <a:t>Starch</a:t>
            </a:r>
            <a:r>
              <a:rPr lang="en-US" dirty="0" smtClean="0"/>
              <a:t>-formed</a:t>
            </a:r>
            <a:r>
              <a:rPr lang="en-US" baseline="0" dirty="0" smtClean="0"/>
              <a:t> in plants</a:t>
            </a:r>
            <a:endParaRPr lang="en-US" dirty="0" smtClean="0"/>
          </a:p>
          <a:p>
            <a:pPr marL="235572" indent="-235572">
              <a:buAutoNum type="arabicPeriod"/>
            </a:pPr>
            <a:r>
              <a:rPr lang="en-US" b="1" dirty="0" smtClean="0"/>
              <a:t>Glycogen</a:t>
            </a:r>
            <a:r>
              <a:rPr lang="en-US" dirty="0" smtClean="0"/>
              <a:t>-formed</a:t>
            </a:r>
            <a:r>
              <a:rPr lang="en-US" baseline="0" dirty="0" smtClean="0"/>
              <a:t> in animals, found in the liver slow release to get you from one meal to the next</a:t>
            </a:r>
            <a:endParaRPr lang="en-US" dirty="0" smtClean="0"/>
          </a:p>
          <a:p>
            <a:pPr marL="235572" indent="-235572">
              <a:buAutoNum type="arabicPeriod"/>
            </a:pPr>
            <a:r>
              <a:rPr lang="en-US" dirty="0" smtClean="0"/>
              <a:t>cellulose</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62</a:t>
            </a:fld>
            <a:endParaRPr lang="en-US"/>
          </a:p>
        </p:txBody>
      </p:sp>
    </p:spTree>
    <p:extLst>
      <p:ext uri="{BB962C8B-B14F-4D97-AF65-F5344CB8AC3E}">
        <p14:creationId xmlns:p14="http://schemas.microsoft.com/office/powerpoint/2010/main" val="1180150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Should not be more than 10% of our diet</a:t>
            </a:r>
          </a:p>
          <a:p>
            <a:endParaRPr lang="en-US" dirty="0" smtClean="0"/>
          </a:p>
          <a:p>
            <a:r>
              <a:rPr lang="en-US" dirty="0" smtClean="0"/>
              <a:t>Avoid </a:t>
            </a:r>
            <a:r>
              <a:rPr lang="en-US" b="1" dirty="0" smtClean="0"/>
              <a:t>saturated fats </a:t>
            </a:r>
            <a:r>
              <a:rPr lang="en-US" dirty="0" smtClean="0"/>
              <a:t>and </a:t>
            </a:r>
            <a:r>
              <a:rPr lang="en-US" b="1" dirty="0" smtClean="0"/>
              <a:t>trans-fats</a:t>
            </a:r>
            <a:r>
              <a:rPr lang="en-US" dirty="0" smtClean="0"/>
              <a:t> which increase </a:t>
            </a:r>
            <a:r>
              <a:rPr lang="en-US" b="1" dirty="0" smtClean="0"/>
              <a:t>cholesterol</a:t>
            </a:r>
            <a:r>
              <a:rPr lang="en-US" baseline="0" dirty="0" smtClean="0"/>
              <a:t> concentrations in our blood vessels and can lead to clogged arteries (AKA </a:t>
            </a:r>
            <a:r>
              <a:rPr lang="en-US" b="1" baseline="0" dirty="0" smtClean="0"/>
              <a:t>atherosclerosis</a:t>
            </a:r>
            <a:r>
              <a:rPr lang="en-US" baseline="0" dirty="0" smtClean="0"/>
              <a:t>) and coronary disease. </a:t>
            </a:r>
          </a:p>
          <a:p>
            <a:endParaRPr lang="en-US" baseline="0" dirty="0" smtClean="0"/>
          </a:p>
          <a:p>
            <a:r>
              <a:rPr lang="en-US" baseline="0" dirty="0" smtClean="0"/>
              <a:t>Trans-fat = artificially saturated fats (i.e. Crisco is </a:t>
            </a:r>
            <a:r>
              <a:rPr lang="en-US" baseline="0" smtClean="0"/>
              <a:t>an example)</a:t>
            </a:r>
          </a:p>
          <a:p>
            <a:endParaRPr lang="en-US" baseline="0" dirty="0" smtClean="0"/>
          </a:p>
          <a:p>
            <a:r>
              <a:rPr lang="en-US" baseline="0" dirty="0" smtClean="0"/>
              <a:t>Atherosclerosis can lead to heart attacks, strokes and other issues.</a:t>
            </a:r>
          </a:p>
          <a:p>
            <a:endParaRPr lang="en-US" baseline="0" dirty="0" smtClean="0"/>
          </a:p>
          <a:p>
            <a:r>
              <a:rPr lang="en-US" baseline="0" dirty="0" smtClean="0"/>
              <a:t>Top right shows fat molecule comprised of one glycerol and three fatty acids. These form a triglyceride.</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63</a:t>
            </a:fld>
            <a:endParaRPr lang="en-US"/>
          </a:p>
        </p:txBody>
      </p:sp>
    </p:spTree>
    <p:extLst>
      <p:ext uri="{BB962C8B-B14F-4D97-AF65-F5344CB8AC3E}">
        <p14:creationId xmlns:p14="http://schemas.microsoft.com/office/powerpoint/2010/main" val="31157287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Some plant oils are highly saturated (coconut, palm</a:t>
            </a:r>
            <a:r>
              <a:rPr lang="en-US" baseline="0" dirty="0" smtClean="0"/>
              <a:t> and other tropical oils)</a:t>
            </a:r>
          </a:p>
          <a:p>
            <a:endParaRPr lang="en-US" baseline="0" dirty="0" smtClean="0"/>
          </a:p>
          <a:p>
            <a:r>
              <a:rPr lang="en-US" baseline="0" dirty="0" smtClean="0"/>
              <a:t>Typically you can remember that a saturated fat is solid at room temp. The bottom left image gives examples of different types of fats.  Red is saturated and blue is unsaturated.</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64</a:t>
            </a:fld>
            <a:endParaRPr lang="en-US"/>
          </a:p>
        </p:txBody>
      </p:sp>
    </p:spTree>
    <p:extLst>
      <p:ext uri="{BB962C8B-B14F-4D97-AF65-F5344CB8AC3E}">
        <p14:creationId xmlns:p14="http://schemas.microsoft.com/office/powerpoint/2010/main" val="2787313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65</a:t>
            </a:fld>
            <a:endParaRPr lang="en-US"/>
          </a:p>
        </p:txBody>
      </p:sp>
    </p:spTree>
    <p:extLst>
      <p:ext uri="{BB962C8B-B14F-4D97-AF65-F5344CB8AC3E}">
        <p14:creationId xmlns:p14="http://schemas.microsoft.com/office/powerpoint/2010/main" val="16493745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The images</a:t>
            </a:r>
            <a:r>
              <a:rPr lang="en-US" baseline="0" dirty="0" smtClean="0"/>
              <a:t> are to show the overall structure (4 carbon rings attached)</a:t>
            </a:r>
          </a:p>
          <a:p>
            <a:endParaRPr lang="en-US" baseline="0" dirty="0" smtClean="0"/>
          </a:p>
          <a:p>
            <a:r>
              <a:rPr lang="en-US" baseline="0" dirty="0" smtClean="0"/>
              <a:t>You </a:t>
            </a:r>
            <a:r>
              <a:rPr lang="en-US" b="1" u="sng" baseline="0" dirty="0" smtClean="0"/>
              <a:t>do not </a:t>
            </a:r>
            <a:r>
              <a:rPr lang="en-US" baseline="0" dirty="0" smtClean="0"/>
              <a:t>have to memorize the structures of each steroid shown</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66</a:t>
            </a:fld>
            <a:endParaRPr lang="en-US"/>
          </a:p>
        </p:txBody>
      </p:sp>
    </p:spTree>
    <p:extLst>
      <p:ext uri="{BB962C8B-B14F-4D97-AF65-F5344CB8AC3E}">
        <p14:creationId xmlns:p14="http://schemas.microsoft.com/office/powerpoint/2010/main" val="1009321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Carotenoids are yellow/orange pigment</a:t>
            </a:r>
            <a:r>
              <a:rPr lang="en-US" baseline="0" dirty="0" smtClean="0"/>
              <a:t> compounds</a:t>
            </a:r>
            <a:endParaRPr lang="en-US" dirty="0" smtClean="0"/>
          </a:p>
          <a:p>
            <a:endParaRPr lang="en-US" dirty="0" smtClean="0"/>
          </a:p>
          <a:p>
            <a:endParaRPr lang="en-US" dirty="0" smtClean="0"/>
          </a:p>
          <a:p>
            <a:r>
              <a:rPr lang="en-US" dirty="0" smtClean="0"/>
              <a:t>Both chlorophyll and </a:t>
            </a:r>
            <a:r>
              <a:rPr lang="en-US" b="1" dirty="0" smtClean="0"/>
              <a:t>carotenoids</a:t>
            </a:r>
            <a:r>
              <a:rPr lang="en-US" dirty="0" smtClean="0"/>
              <a:t> are present in the chloroplasts of leaf cells throughout the growing season. Most </a:t>
            </a:r>
            <a:r>
              <a:rPr lang="en-US" dirty="0" err="1" smtClean="0"/>
              <a:t>anthocyanins</a:t>
            </a:r>
            <a:r>
              <a:rPr lang="en-US" dirty="0" smtClean="0"/>
              <a:t> are produced in the autumn, in response to bright light and excess plant sugars within leaf cells. </a:t>
            </a:r>
          </a:p>
          <a:p>
            <a:endParaRPr lang="en-US" dirty="0" smtClean="0"/>
          </a:p>
          <a:p>
            <a:r>
              <a:rPr lang="en-US" dirty="0" smtClean="0"/>
              <a:t>During the growing season, chlorophyll is continually being produced and broken down and leaves appear green. As night length increases in the autumn, chlorophyll production slows down and then stops and eventually all the chlorophyll is destroyed. The </a:t>
            </a:r>
            <a:r>
              <a:rPr lang="en-US" b="1" dirty="0" smtClean="0"/>
              <a:t>carotenoids</a:t>
            </a:r>
            <a:r>
              <a:rPr lang="en-US" dirty="0" smtClean="0"/>
              <a:t> and </a:t>
            </a:r>
            <a:r>
              <a:rPr lang="en-US" dirty="0" err="1" smtClean="0"/>
              <a:t>anthocyanins</a:t>
            </a:r>
            <a:r>
              <a:rPr lang="en-US" dirty="0" smtClean="0"/>
              <a:t> that are present in the leaf are then unmasked and show their colors. </a:t>
            </a:r>
          </a:p>
          <a:p>
            <a:endParaRPr lang="en-US" dirty="0" smtClean="0"/>
          </a:p>
          <a:p>
            <a:r>
              <a:rPr lang="en-US" dirty="0" smtClean="0"/>
              <a:t>Certain colors are characteristic of particular species. Oaks turn red, brown, or russet; hickories, golden bronze; aspen and yellow-poplar, golden yellow; dogwood, purplish red; beech, light tan; and sourwood and black tupelo, crimson. Maples differ species by species-red maple turns brilliant scarlet; sugar maple, orange-red; and black maple, glowing yellow. Striped maple becomes almost colorless. Leaves of some species such as the elms simply shrivel up and fall, exhibiting little color other than drab brown. </a:t>
            </a:r>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68</a:t>
            </a:fld>
            <a:endParaRPr lang="en-US"/>
          </a:p>
        </p:txBody>
      </p:sp>
    </p:spTree>
    <p:extLst>
      <p:ext uri="{BB962C8B-B14F-4D97-AF65-F5344CB8AC3E}">
        <p14:creationId xmlns:p14="http://schemas.microsoft.com/office/powerpoint/2010/main" val="2626720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69</a:t>
            </a:fld>
            <a:endParaRPr lang="en-US"/>
          </a:p>
        </p:txBody>
      </p:sp>
    </p:spTree>
    <p:extLst>
      <p:ext uri="{BB962C8B-B14F-4D97-AF65-F5344CB8AC3E}">
        <p14:creationId xmlns:p14="http://schemas.microsoft.com/office/powerpoint/2010/main" val="20239914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70</a:t>
            </a:fld>
            <a:endParaRPr lang="en-US"/>
          </a:p>
        </p:txBody>
      </p:sp>
    </p:spTree>
    <p:extLst>
      <p:ext uri="{BB962C8B-B14F-4D97-AF65-F5344CB8AC3E}">
        <p14:creationId xmlns:p14="http://schemas.microsoft.com/office/powerpoint/2010/main" val="174109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“Producers”</a:t>
            </a:r>
          </a:p>
          <a:p>
            <a:endParaRPr lang="en-US" dirty="0" smtClean="0"/>
          </a:p>
          <a:p>
            <a:r>
              <a:rPr lang="en-US" b="1" dirty="0" smtClean="0"/>
              <a:t>Phototrophs</a:t>
            </a:r>
          </a:p>
          <a:p>
            <a:r>
              <a:rPr lang="en-US" dirty="0" smtClean="0"/>
              <a:t>Ex. plants = photosynthesis</a:t>
            </a:r>
          </a:p>
          <a:p>
            <a:endParaRPr lang="en-US" dirty="0" smtClean="0"/>
          </a:p>
          <a:p>
            <a:r>
              <a:rPr lang="en-US" dirty="0" smtClean="0"/>
              <a:t>Pictured: Peacock</a:t>
            </a:r>
            <a:r>
              <a:rPr lang="en-US" baseline="0" dirty="0" smtClean="0"/>
              <a:t> Fern</a:t>
            </a:r>
            <a:endParaRPr lang="en-US" dirty="0" smtClean="0"/>
          </a:p>
          <a:p>
            <a:endParaRPr lang="en-US" dirty="0" smtClean="0"/>
          </a:p>
          <a:p>
            <a:r>
              <a:rPr lang="en-US" b="1" dirty="0" err="1" smtClean="0"/>
              <a:t>Chemotrophs</a:t>
            </a:r>
            <a:r>
              <a:rPr lang="en-US" baseline="0" dirty="0" smtClean="0"/>
              <a:t> =</a:t>
            </a:r>
            <a:r>
              <a:rPr lang="en-US" dirty="0" smtClean="0"/>
              <a:t>An organism (typically a </a:t>
            </a:r>
            <a:r>
              <a:rPr lang="en-US" dirty="0" smtClean="0">
                <a:hlinkClick r:id="rId3" tooltip="Bacterium"/>
              </a:rPr>
              <a:t>bacterium</a:t>
            </a:r>
            <a:r>
              <a:rPr lang="en-US" dirty="0" smtClean="0"/>
              <a:t> or </a:t>
            </a:r>
            <a:r>
              <a:rPr lang="en-US" dirty="0" smtClean="0">
                <a:hlinkClick r:id="rId4" tooltip="Protozoan"/>
              </a:rPr>
              <a:t>protozoan</a:t>
            </a:r>
            <a:r>
              <a:rPr lang="en-US" dirty="0" smtClean="0"/>
              <a:t>) that obtains energy through chemical process, which is by the </a:t>
            </a:r>
            <a:r>
              <a:rPr lang="en-US" dirty="0" smtClean="0">
                <a:hlinkClick r:id="rId5" tooltip="Oxidation"/>
              </a:rPr>
              <a:t>oxidation</a:t>
            </a:r>
            <a:r>
              <a:rPr lang="en-US" dirty="0" smtClean="0"/>
              <a:t> of </a:t>
            </a:r>
            <a:r>
              <a:rPr lang="en-US" dirty="0" smtClean="0">
                <a:hlinkClick r:id="rId6" tooltip="Electron"/>
              </a:rPr>
              <a:t>electron</a:t>
            </a:r>
            <a:r>
              <a:rPr lang="en-US" dirty="0" smtClean="0"/>
              <a:t> donating molecules from the </a:t>
            </a:r>
            <a:r>
              <a:rPr lang="en-US" dirty="0" smtClean="0">
                <a:hlinkClick r:id="rId7" tooltip="Environment"/>
              </a:rPr>
              <a:t>environment</a:t>
            </a:r>
            <a:r>
              <a:rPr lang="en-US" dirty="0" smtClean="0"/>
              <a:t>, rather than by </a:t>
            </a:r>
            <a:r>
              <a:rPr lang="en-US" dirty="0" smtClean="0">
                <a:hlinkClick r:id="rId8" tooltip="Photosynthesis"/>
              </a:rPr>
              <a:t>photosynthesis</a:t>
            </a:r>
            <a:r>
              <a:rPr lang="en-US" dirty="0" smtClean="0"/>
              <a:t>. </a:t>
            </a:r>
          </a:p>
          <a:p>
            <a:r>
              <a:rPr lang="en-US" dirty="0" smtClean="0"/>
              <a:t>Ex. Archaea =characterized by their ability to tolerate extremes in temperature and acidity. </a:t>
            </a:r>
            <a:r>
              <a:rPr lang="en-US" dirty="0" err="1" smtClean="0"/>
              <a:t>Archaeans</a:t>
            </a:r>
            <a:r>
              <a:rPr lang="en-US" dirty="0" smtClean="0"/>
              <a:t> dine on a variety of substances for energy, including hydrogen gas, carbon dioxide and sulfur. One type of salt-loving </a:t>
            </a:r>
            <a:r>
              <a:rPr lang="en-US" dirty="0" err="1" smtClean="0"/>
              <a:t>archaean</a:t>
            </a:r>
            <a:r>
              <a:rPr lang="en-US" dirty="0" smtClean="0"/>
              <a:t> uses sunlight to make energy, but not the way plants do it. This </a:t>
            </a:r>
            <a:r>
              <a:rPr lang="en-US" dirty="0" err="1" smtClean="0"/>
              <a:t>archaean</a:t>
            </a:r>
            <a:r>
              <a:rPr lang="en-US" dirty="0" smtClean="0"/>
              <a:t> has a light-harvesting pigment in the membrane surrounding its cell. This pigment, called bacteriorhodopsin </a:t>
            </a:r>
            <a:r>
              <a:rPr lang="en-US" i="1" dirty="0" smtClean="0"/>
              <a:t>(back-tear-</a:t>
            </a:r>
            <a:r>
              <a:rPr lang="en-US" i="1" dirty="0" err="1" smtClean="0"/>
              <a:t>ee</a:t>
            </a:r>
            <a:r>
              <a:rPr lang="en-US" i="1" dirty="0" smtClean="0"/>
              <a:t>-oh-row-</a:t>
            </a:r>
            <a:r>
              <a:rPr lang="en-US" i="1" dirty="0" err="1" smtClean="0"/>
              <a:t>dop</a:t>
            </a:r>
            <a:r>
              <a:rPr lang="en-US" i="1" dirty="0" smtClean="0"/>
              <a:t>-sin)</a:t>
            </a:r>
            <a:r>
              <a:rPr lang="en-US" dirty="0" smtClean="0"/>
              <a:t>, reacts with light and enables the cell to make ATP, an energy molecule.</a:t>
            </a:r>
          </a:p>
          <a:p>
            <a:endParaRPr lang="en-US" dirty="0" smtClean="0"/>
          </a:p>
          <a:p>
            <a:r>
              <a:rPr lang="en-US" dirty="0" smtClean="0"/>
              <a:t>Pictured:</a:t>
            </a:r>
            <a:r>
              <a:rPr lang="en-US" baseline="0" dirty="0" smtClean="0"/>
              <a:t> heat loving microbes can be found in the </a:t>
            </a:r>
            <a:r>
              <a:rPr lang="en-US" dirty="0" smtClean="0"/>
              <a:t>walls of hydrothermal vents that spew mineral-enriched, scalding water</a:t>
            </a:r>
          </a:p>
          <a:p>
            <a:endParaRPr lang="en-US" dirty="0" smtClean="0"/>
          </a:p>
        </p:txBody>
      </p:sp>
      <p:sp>
        <p:nvSpPr>
          <p:cNvPr id="4" name="Slide Number Placeholder 3"/>
          <p:cNvSpPr>
            <a:spLocks noGrp="1"/>
          </p:cNvSpPr>
          <p:nvPr>
            <p:ph type="sldNum" sz="quarter" idx="10"/>
          </p:nvPr>
        </p:nvSpPr>
        <p:spPr/>
        <p:txBody>
          <a:bodyPr/>
          <a:lstStyle/>
          <a:p>
            <a:fld id="{06EFC5BD-AB7A-43B4-A189-CC7F40E1A467}" type="slidenum">
              <a:rPr lang="en-US" smtClean="0"/>
              <a:t>7</a:t>
            </a:fld>
            <a:endParaRPr lang="en-US"/>
          </a:p>
        </p:txBody>
      </p:sp>
    </p:spTree>
    <p:extLst>
      <p:ext uri="{BB962C8B-B14F-4D97-AF65-F5344CB8AC3E}">
        <p14:creationId xmlns:p14="http://schemas.microsoft.com/office/powerpoint/2010/main" val="128750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Proteins are made up of amino acid chains.</a:t>
            </a:r>
            <a:r>
              <a:rPr lang="en-US" baseline="0" dirty="0" smtClean="0"/>
              <a:t> All amino acids have the same structure which is pictured to the left with only a varying R-group. The different R- groups are shown on the right for the 20 standard amino acids.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71</a:t>
            </a:fld>
            <a:endParaRPr lang="en-US"/>
          </a:p>
        </p:txBody>
      </p:sp>
    </p:spTree>
    <p:extLst>
      <p:ext uri="{BB962C8B-B14F-4D97-AF65-F5344CB8AC3E}">
        <p14:creationId xmlns:p14="http://schemas.microsoft.com/office/powerpoint/2010/main" val="5360367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The</a:t>
            </a:r>
            <a:r>
              <a:rPr lang="en-US" baseline="0" dirty="0" smtClean="0"/>
              <a:t> names of the amino acids are for your reference and personal interest in overall health and nutrition.</a:t>
            </a:r>
          </a:p>
          <a:p>
            <a:endParaRPr lang="en-US" baseline="0" dirty="0" smtClean="0"/>
          </a:p>
          <a:p>
            <a:r>
              <a:rPr lang="en-US" baseline="0" dirty="0" smtClean="0"/>
              <a:t>What you need to know is that 11 amino acids are made  BY THE BODY and the remaining amount that we need, 9 essential amino acids must be OBTAINED FROM THE DIET. </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72</a:t>
            </a:fld>
            <a:endParaRPr lang="en-US"/>
          </a:p>
        </p:txBody>
      </p:sp>
    </p:spTree>
    <p:extLst>
      <p:ext uri="{BB962C8B-B14F-4D97-AF65-F5344CB8AC3E}">
        <p14:creationId xmlns:p14="http://schemas.microsoft.com/office/powerpoint/2010/main" val="1371807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The top right</a:t>
            </a:r>
            <a:r>
              <a:rPr lang="en-US" baseline="0" dirty="0" smtClean="0"/>
              <a:t> image shows a polypeptide chain which is formed from a chain of amino acids. </a:t>
            </a:r>
          </a:p>
          <a:p>
            <a:endParaRPr lang="en-US" baseline="0" dirty="0" smtClean="0"/>
          </a:p>
          <a:p>
            <a:r>
              <a:rPr lang="en-US" baseline="0" dirty="0" smtClean="0"/>
              <a:t>The sequences of amino acids determine the property of the protein</a:t>
            </a:r>
          </a:p>
          <a:p>
            <a:endParaRPr lang="en-US" baseline="0" dirty="0" smtClean="0"/>
          </a:p>
          <a:p>
            <a:r>
              <a:rPr lang="en-US" baseline="0" dirty="0" smtClean="0"/>
              <a:t>The bottom right shows the different levels four levels of protein structure, folding is based on polarity</a:t>
            </a:r>
          </a:p>
          <a:p>
            <a:endParaRPr lang="en-US" baseline="0" dirty="0" smtClean="0"/>
          </a:p>
          <a:p>
            <a:r>
              <a:rPr lang="en-US" baseline="0" dirty="0" smtClean="0"/>
              <a:t>On the top left you see a figure showing how a peptide bond is formed. Peptide bonds are used to join the amino acids in the chain.</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73</a:t>
            </a:fld>
            <a:endParaRPr lang="en-US"/>
          </a:p>
        </p:txBody>
      </p:sp>
    </p:spTree>
    <p:extLst>
      <p:ext uri="{BB962C8B-B14F-4D97-AF65-F5344CB8AC3E}">
        <p14:creationId xmlns:p14="http://schemas.microsoft.com/office/powerpoint/2010/main" val="862498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Defense = antibodies that fight off disease are examples</a:t>
            </a:r>
            <a:r>
              <a:rPr lang="en-US" baseline="0" dirty="0" smtClean="0"/>
              <a:t> of proteins</a:t>
            </a:r>
          </a:p>
          <a:p>
            <a:endParaRPr lang="en-US" baseline="0" dirty="0" smtClean="0"/>
          </a:p>
          <a:p>
            <a:r>
              <a:rPr lang="en-US" baseline="0" dirty="0" smtClean="0"/>
              <a:t>Muscle tissue</a:t>
            </a:r>
          </a:p>
          <a:p>
            <a:endParaRPr lang="en-US" baseline="0" dirty="0" smtClean="0"/>
          </a:p>
          <a:p>
            <a:r>
              <a:rPr lang="en-US" baseline="0" dirty="0" smtClean="0"/>
              <a:t>Sequence of amino acids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74</a:t>
            </a:fld>
            <a:endParaRPr lang="en-US"/>
          </a:p>
        </p:txBody>
      </p:sp>
    </p:spTree>
    <p:extLst>
      <p:ext uri="{BB962C8B-B14F-4D97-AF65-F5344CB8AC3E}">
        <p14:creationId xmlns:p14="http://schemas.microsoft.com/office/powerpoint/2010/main" val="2695574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Nucleotide</a:t>
            </a:r>
            <a:r>
              <a:rPr lang="en-US" baseline="0" dirty="0" smtClean="0"/>
              <a:t> = </a:t>
            </a:r>
            <a:r>
              <a:rPr lang="en-US" b="1" baseline="0" dirty="0" smtClean="0"/>
              <a:t>phosphate group</a:t>
            </a:r>
            <a:r>
              <a:rPr lang="en-US" baseline="0" dirty="0" smtClean="0"/>
              <a:t>, </a:t>
            </a:r>
            <a:r>
              <a:rPr lang="en-US" b="1" baseline="0" dirty="0" smtClean="0"/>
              <a:t>5 C sugar </a:t>
            </a:r>
            <a:r>
              <a:rPr lang="en-US" baseline="0" dirty="0" smtClean="0"/>
              <a:t>called </a:t>
            </a:r>
            <a:r>
              <a:rPr lang="en-US" b="1" i="1" baseline="0" dirty="0" smtClean="0"/>
              <a:t>deoxyribose in DNA</a:t>
            </a:r>
            <a:r>
              <a:rPr lang="en-US" baseline="0" dirty="0" smtClean="0"/>
              <a:t> and </a:t>
            </a:r>
            <a:r>
              <a:rPr lang="en-US" b="1" i="1" baseline="0" dirty="0" smtClean="0"/>
              <a:t>ribose in RNA</a:t>
            </a:r>
            <a:r>
              <a:rPr lang="en-US" baseline="0" dirty="0" smtClean="0"/>
              <a:t>, </a:t>
            </a:r>
            <a:r>
              <a:rPr lang="en-US" b="1" baseline="0" dirty="0" smtClean="0"/>
              <a:t>nitrogenous base ( adenine, thymine, guanine and cytosine)</a:t>
            </a:r>
          </a:p>
          <a:p>
            <a:endParaRPr lang="en-US" b="1" baseline="0" dirty="0" smtClean="0"/>
          </a:p>
          <a:p>
            <a:r>
              <a:rPr lang="en-US" b="0" baseline="0" dirty="0" smtClean="0"/>
              <a:t>DNA= genetic instructions for all cellular processes and structures, passed from one generation to the next in the form of chromosomes</a:t>
            </a:r>
          </a:p>
          <a:p>
            <a:endParaRPr lang="en-US" b="0" baseline="0" dirty="0" smtClean="0"/>
          </a:p>
          <a:p>
            <a:r>
              <a:rPr lang="en-US" b="0" baseline="0" dirty="0" smtClean="0"/>
              <a:t>RNA = used to read the code contained by DNA and transport to places in the cell where it will direct cellular function</a:t>
            </a:r>
          </a:p>
          <a:p>
            <a:endParaRPr lang="en-US" b="0" baseline="0" dirty="0" smtClean="0"/>
          </a:p>
        </p:txBody>
      </p:sp>
      <p:sp>
        <p:nvSpPr>
          <p:cNvPr id="4" name="Slide Number Placeholder 3"/>
          <p:cNvSpPr>
            <a:spLocks noGrp="1"/>
          </p:cNvSpPr>
          <p:nvPr>
            <p:ph type="sldNum" sz="quarter" idx="10"/>
          </p:nvPr>
        </p:nvSpPr>
        <p:spPr/>
        <p:txBody>
          <a:bodyPr/>
          <a:lstStyle/>
          <a:p>
            <a:fld id="{06EFC5BD-AB7A-43B4-A189-CC7F40E1A467}" type="slidenum">
              <a:rPr lang="en-US" smtClean="0"/>
              <a:t>75</a:t>
            </a:fld>
            <a:endParaRPr lang="en-US"/>
          </a:p>
        </p:txBody>
      </p:sp>
    </p:spTree>
    <p:extLst>
      <p:ext uri="{BB962C8B-B14F-4D97-AF65-F5344CB8AC3E}">
        <p14:creationId xmlns:p14="http://schemas.microsoft.com/office/powerpoint/2010/main" val="6848316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Stands of DNA are connected by</a:t>
            </a:r>
            <a:r>
              <a:rPr lang="en-US" baseline="0" dirty="0" smtClean="0"/>
              <a:t> joining  nitrogenous bases connected to each other with H bonds.</a:t>
            </a:r>
          </a:p>
          <a:p>
            <a:endParaRPr lang="en-US" baseline="0" dirty="0" smtClean="0"/>
          </a:p>
          <a:p>
            <a:r>
              <a:rPr lang="en-US" baseline="0" dirty="0" smtClean="0"/>
              <a:t>In the “ladder” the sugar and phosphates are the backbone and the nitrogenous bases are the rungs.</a:t>
            </a:r>
          </a:p>
          <a:p>
            <a:endParaRPr lang="en-US" baseline="0" dirty="0" smtClean="0"/>
          </a:p>
          <a:p>
            <a:r>
              <a:rPr lang="en-US" baseline="0" dirty="0" smtClean="0"/>
              <a:t>Only certain combinations of nitrogenous bases can exist: A-T and C-G, A-U (in RNA only)</a:t>
            </a:r>
          </a:p>
          <a:p>
            <a:endParaRPr lang="en-US" baseline="0" dirty="0" smtClean="0"/>
          </a:p>
          <a:p>
            <a:r>
              <a:rPr lang="en-US" baseline="0" dirty="0" smtClean="0"/>
              <a:t>*Understand the very basic concept of </a:t>
            </a:r>
            <a:r>
              <a:rPr lang="en-US" b="1" baseline="0" dirty="0" smtClean="0"/>
              <a:t>DNA replication </a:t>
            </a:r>
            <a:r>
              <a:rPr lang="en-US" baseline="0" dirty="0" smtClean="0"/>
              <a:t>(i.e. strand unzips and complementary nucleotides are attracted) resulting in 2 DNA molecules that are identical to each other and the original DNA.</a:t>
            </a:r>
          </a:p>
          <a:p>
            <a:endParaRPr lang="en-US" baseline="0" dirty="0" smtClean="0"/>
          </a:p>
          <a:p>
            <a:r>
              <a:rPr lang="en-US" baseline="0" dirty="0" smtClean="0"/>
              <a:t>Know that DNA is the template for  </a:t>
            </a:r>
            <a:r>
              <a:rPr lang="en-US" b="1" baseline="0" dirty="0" smtClean="0"/>
              <a:t>mRNA</a:t>
            </a:r>
            <a:r>
              <a:rPr lang="en-US" baseline="0" dirty="0" smtClean="0"/>
              <a:t> </a:t>
            </a:r>
            <a:r>
              <a:rPr lang="en-US" b="1" baseline="0" dirty="0" smtClean="0"/>
              <a:t>(messenger RNA)</a:t>
            </a:r>
            <a:r>
              <a:rPr lang="en-US" baseline="0" dirty="0" smtClean="0"/>
              <a:t> and that </a:t>
            </a:r>
            <a:r>
              <a:rPr lang="en-US" b="1" baseline="0" dirty="0" smtClean="0"/>
              <a:t>RNA </a:t>
            </a:r>
            <a:r>
              <a:rPr lang="en-US" baseline="0" dirty="0" smtClean="0"/>
              <a:t>only occurs as a single strand.</a:t>
            </a:r>
          </a:p>
          <a:p>
            <a:endParaRPr lang="en-US" baseline="0" dirty="0" smtClean="0"/>
          </a:p>
          <a:p>
            <a:r>
              <a:rPr lang="en-US" baseline="0" dirty="0" smtClean="0"/>
              <a:t>Converting mRNA → DNA is called </a:t>
            </a:r>
            <a:r>
              <a:rPr lang="en-US" b="1" baseline="0" dirty="0" smtClean="0"/>
              <a:t>transcription</a:t>
            </a:r>
            <a:r>
              <a:rPr lang="en-US" baseline="0" dirty="0" smtClean="0"/>
              <a:t> (DNA is the template for production of complementary RNA)</a:t>
            </a:r>
          </a:p>
          <a:p>
            <a:endParaRPr lang="en-US" baseline="0" dirty="0" smtClean="0"/>
          </a:p>
          <a:p>
            <a:r>
              <a:rPr lang="en-US" b="1" baseline="0" dirty="0" smtClean="0"/>
              <a:t>mRNA</a:t>
            </a:r>
            <a:r>
              <a:rPr lang="en-US" baseline="0" dirty="0" smtClean="0"/>
              <a:t> is made in the nucleus of the cell, moves out of the cell and is attached to a </a:t>
            </a:r>
            <a:r>
              <a:rPr lang="en-US" b="1" baseline="0" dirty="0" smtClean="0"/>
              <a:t>ribosome</a:t>
            </a:r>
            <a:r>
              <a:rPr lang="en-US" baseline="0" dirty="0" smtClean="0"/>
              <a:t>. The ribosome includes </a:t>
            </a:r>
            <a:r>
              <a:rPr lang="en-US" b="1" baseline="0" dirty="0" err="1" smtClean="0"/>
              <a:t>tRNA</a:t>
            </a:r>
            <a:r>
              <a:rPr lang="en-US" b="1" baseline="0" dirty="0" smtClean="0"/>
              <a:t> (transfer RNA) </a:t>
            </a:r>
            <a:r>
              <a:rPr lang="en-US" baseline="0" dirty="0" smtClean="0"/>
              <a:t>that codes for specific amino acids which line up along the RNA molecule at the ribosome. Align amino acids according to the code in the mRNA and form them into proteins.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76</a:t>
            </a:fld>
            <a:endParaRPr lang="en-US"/>
          </a:p>
        </p:txBody>
      </p:sp>
    </p:spTree>
    <p:extLst>
      <p:ext uri="{BB962C8B-B14F-4D97-AF65-F5344CB8AC3E}">
        <p14:creationId xmlns:p14="http://schemas.microsoft.com/office/powerpoint/2010/main" val="4051051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77</a:t>
            </a:fld>
            <a:endParaRPr lang="en-US"/>
          </a:p>
        </p:txBody>
      </p:sp>
    </p:spTree>
    <p:extLst>
      <p:ext uri="{BB962C8B-B14F-4D97-AF65-F5344CB8AC3E}">
        <p14:creationId xmlns:p14="http://schemas.microsoft.com/office/powerpoint/2010/main" val="38869420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A good article</a:t>
            </a:r>
            <a:r>
              <a:rPr lang="en-US" baseline="0" dirty="0" smtClean="0"/>
              <a:t> to help with this topic:</a:t>
            </a:r>
          </a:p>
          <a:p>
            <a:r>
              <a:rPr lang="en-US" dirty="0" smtClean="0"/>
              <a:t>http://www.nature.com/scitable/topicpage/ribosomes-transcription-and-translation-14120660</a:t>
            </a:r>
          </a:p>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78</a:t>
            </a:fld>
            <a:endParaRPr lang="en-US"/>
          </a:p>
        </p:txBody>
      </p:sp>
    </p:spTree>
    <p:extLst>
      <p:ext uri="{BB962C8B-B14F-4D97-AF65-F5344CB8AC3E}">
        <p14:creationId xmlns:p14="http://schemas.microsoft.com/office/powerpoint/2010/main" val="1737174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Nucleotide with specialized role in cellular function (respiration)</a:t>
            </a:r>
          </a:p>
          <a:p>
            <a:endParaRPr lang="en-US" dirty="0" smtClean="0"/>
          </a:p>
          <a:p>
            <a:r>
              <a:rPr lang="en-US" dirty="0" smtClean="0"/>
              <a:t>High energy bond joins 3 phosphate groups to</a:t>
            </a:r>
            <a:r>
              <a:rPr lang="en-US" baseline="0" dirty="0" smtClean="0"/>
              <a:t> the adenosine/ribose molecule</a:t>
            </a:r>
          </a:p>
          <a:p>
            <a:endParaRPr lang="en-US" baseline="0" dirty="0" smtClean="0"/>
          </a:p>
          <a:p>
            <a:r>
              <a:rPr lang="en-US" baseline="0" dirty="0" smtClean="0"/>
              <a:t>Energy is </a:t>
            </a:r>
            <a:r>
              <a:rPr lang="en-US" i="1" u="sng" baseline="0" dirty="0" smtClean="0"/>
              <a:t>stored</a:t>
            </a:r>
            <a:r>
              <a:rPr lang="en-US" baseline="0" dirty="0" smtClean="0"/>
              <a:t> when a 3</a:t>
            </a:r>
            <a:r>
              <a:rPr lang="en-US" baseline="30000" dirty="0" smtClean="0"/>
              <a:t>rd</a:t>
            </a:r>
            <a:r>
              <a:rPr lang="en-US" baseline="0" dirty="0" smtClean="0"/>
              <a:t> phosphate bond is made to ADP</a:t>
            </a:r>
          </a:p>
          <a:p>
            <a:endParaRPr lang="en-US" baseline="0" dirty="0" smtClean="0"/>
          </a:p>
          <a:p>
            <a:r>
              <a:rPr lang="en-US" baseline="0" dirty="0" smtClean="0"/>
              <a:t>Energy is </a:t>
            </a:r>
            <a:r>
              <a:rPr lang="en-US" i="1" u="sng" baseline="0" dirty="0" smtClean="0"/>
              <a:t>released</a:t>
            </a:r>
            <a:r>
              <a:rPr lang="en-US" baseline="0" dirty="0" smtClean="0"/>
              <a:t> when that bond is broken</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79</a:t>
            </a:fld>
            <a:endParaRPr lang="en-US"/>
          </a:p>
        </p:txBody>
      </p:sp>
    </p:spTree>
    <p:extLst>
      <p:ext uri="{BB962C8B-B14F-4D97-AF65-F5344CB8AC3E}">
        <p14:creationId xmlns:p14="http://schemas.microsoft.com/office/powerpoint/2010/main" val="2608771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Necessary in order for body to function properly</a:t>
            </a:r>
          </a:p>
          <a:p>
            <a:endParaRPr lang="en-US" dirty="0" smtClean="0"/>
          </a:p>
          <a:p>
            <a:r>
              <a:rPr lang="en-US" dirty="0" smtClean="0"/>
              <a:t>Deficiency can cause serious health</a:t>
            </a:r>
            <a:r>
              <a:rPr lang="en-US" baseline="0" dirty="0" smtClean="0"/>
              <a:t> problems</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80</a:t>
            </a:fld>
            <a:endParaRPr lang="en-US"/>
          </a:p>
        </p:txBody>
      </p:sp>
    </p:spTree>
    <p:extLst>
      <p:ext uri="{BB962C8B-B14F-4D97-AF65-F5344CB8AC3E}">
        <p14:creationId xmlns:p14="http://schemas.microsoft.com/office/powerpoint/2010/main" val="52761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smtClean="0"/>
              <a:t>“Consumers”</a:t>
            </a:r>
          </a:p>
          <a:p>
            <a:endParaRPr lang="en-US" dirty="0" smtClean="0"/>
          </a:p>
          <a:p>
            <a:r>
              <a:rPr lang="en-US" b="1" dirty="0" smtClean="0"/>
              <a:t>Primary</a:t>
            </a:r>
            <a:r>
              <a:rPr lang="en-US" dirty="0" smtClean="0"/>
              <a:t> = HERBIVORES (ex. rabbits)</a:t>
            </a:r>
          </a:p>
          <a:p>
            <a:endParaRPr lang="en-US" dirty="0" smtClean="0"/>
          </a:p>
          <a:p>
            <a:r>
              <a:rPr lang="en-US" b="1" dirty="0" smtClean="0"/>
              <a:t>Secondary</a:t>
            </a:r>
            <a:r>
              <a:rPr lang="en-US" dirty="0" smtClean="0"/>
              <a:t> = carnivores that eat herbivores ( ex. foxes) </a:t>
            </a:r>
          </a:p>
          <a:p>
            <a:endParaRPr lang="en-US" dirty="0" smtClean="0"/>
          </a:p>
          <a:p>
            <a:r>
              <a:rPr lang="en-US" b="1" dirty="0" smtClean="0"/>
              <a:t>Tertiary</a:t>
            </a:r>
            <a:r>
              <a:rPr lang="en-US" dirty="0" smtClean="0"/>
              <a:t> = carnivores</a:t>
            </a:r>
            <a:r>
              <a:rPr lang="en-US" baseline="0" dirty="0" smtClean="0"/>
              <a:t> that eat other carnivores ( ex. wolves)</a:t>
            </a:r>
          </a:p>
          <a:p>
            <a:endParaRPr lang="en-US" baseline="0" dirty="0" smtClean="0"/>
          </a:p>
          <a:p>
            <a:r>
              <a:rPr lang="en-US" b="1" baseline="0" dirty="0" smtClean="0"/>
              <a:t>Herbivore</a:t>
            </a:r>
            <a:r>
              <a:rPr lang="en-US" baseline="0" dirty="0" smtClean="0"/>
              <a:t> = eats plants ( only primary)</a:t>
            </a:r>
          </a:p>
          <a:p>
            <a:r>
              <a:rPr lang="en-US" b="1" baseline="0" dirty="0" smtClean="0"/>
              <a:t>Omnivore</a:t>
            </a:r>
            <a:r>
              <a:rPr lang="en-US" baseline="0" dirty="0" smtClean="0"/>
              <a:t> = consume autotrophs and herbivores ( can be primary, secondary, tertiary)</a:t>
            </a:r>
          </a:p>
          <a:p>
            <a:r>
              <a:rPr lang="en-US" b="1" baseline="0" dirty="0" smtClean="0"/>
              <a:t>Carnivore</a:t>
            </a:r>
            <a:r>
              <a:rPr lang="en-US" baseline="0" dirty="0" smtClean="0"/>
              <a:t> = consumes herbivores or other carnivores (can be secondary or tertiary)</a:t>
            </a:r>
          </a:p>
          <a:p>
            <a:r>
              <a:rPr lang="en-US" b="1" baseline="0" dirty="0" err="1" smtClean="0"/>
              <a:t>Detrivore</a:t>
            </a:r>
            <a:r>
              <a:rPr lang="en-US" baseline="0" dirty="0" smtClean="0"/>
              <a:t> = consume dead plants and animals from which they get energy</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8</a:t>
            </a:fld>
            <a:endParaRPr lang="en-US"/>
          </a:p>
        </p:txBody>
      </p:sp>
    </p:spTree>
    <p:extLst>
      <p:ext uri="{BB962C8B-B14F-4D97-AF65-F5344CB8AC3E}">
        <p14:creationId xmlns:p14="http://schemas.microsoft.com/office/powerpoint/2010/main" val="34900022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81</a:t>
            </a:fld>
            <a:endParaRPr lang="en-US"/>
          </a:p>
        </p:txBody>
      </p:sp>
    </p:spTree>
    <p:extLst>
      <p:ext uri="{BB962C8B-B14F-4D97-AF65-F5344CB8AC3E}">
        <p14:creationId xmlns:p14="http://schemas.microsoft.com/office/powerpoint/2010/main" val="37534428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82</a:t>
            </a:fld>
            <a:endParaRPr lang="en-US"/>
          </a:p>
        </p:txBody>
      </p:sp>
    </p:spTree>
    <p:extLst>
      <p:ext uri="{BB962C8B-B14F-4D97-AF65-F5344CB8AC3E}">
        <p14:creationId xmlns:p14="http://schemas.microsoft.com/office/powerpoint/2010/main" val="11486412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EFC5BD-AB7A-43B4-A189-CC7F40E1A467}" type="slidenum">
              <a:rPr lang="en-US" smtClean="0"/>
              <a:t>83</a:t>
            </a:fld>
            <a:endParaRPr lang="en-US"/>
          </a:p>
        </p:txBody>
      </p:sp>
    </p:spTree>
    <p:extLst>
      <p:ext uri="{BB962C8B-B14F-4D97-AF65-F5344CB8AC3E}">
        <p14:creationId xmlns:p14="http://schemas.microsoft.com/office/powerpoint/2010/main" val="2797900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b="1" dirty="0" smtClean="0"/>
              <a:t>Active transport </a:t>
            </a:r>
            <a:r>
              <a:rPr lang="en-US" dirty="0" smtClean="0"/>
              <a:t>= use of energy in the form of ATP</a:t>
            </a:r>
            <a:r>
              <a:rPr lang="en-US" baseline="0" dirty="0" smtClean="0"/>
              <a:t> to move substances across the membrane</a:t>
            </a:r>
          </a:p>
          <a:p>
            <a:endParaRPr lang="en-US" baseline="0" dirty="0" smtClean="0"/>
          </a:p>
          <a:p>
            <a:r>
              <a:rPr lang="en-US" b="1" baseline="0" dirty="0" smtClean="0"/>
              <a:t>Passive transport </a:t>
            </a:r>
            <a:r>
              <a:rPr lang="en-US" baseline="0" dirty="0" smtClean="0"/>
              <a:t>= does not require energy</a:t>
            </a:r>
            <a:endParaRPr lang="en-US" dirty="0"/>
          </a:p>
        </p:txBody>
      </p:sp>
      <p:sp>
        <p:nvSpPr>
          <p:cNvPr id="4" name="Slide Number Placeholder 3"/>
          <p:cNvSpPr>
            <a:spLocks noGrp="1"/>
          </p:cNvSpPr>
          <p:nvPr>
            <p:ph type="sldNum" sz="quarter" idx="10"/>
          </p:nvPr>
        </p:nvSpPr>
        <p:spPr/>
        <p:txBody>
          <a:bodyPr/>
          <a:lstStyle/>
          <a:p>
            <a:fld id="{06EFC5BD-AB7A-43B4-A189-CC7F40E1A467}" type="slidenum">
              <a:rPr lang="en-US" smtClean="0"/>
              <a:t>85</a:t>
            </a:fld>
            <a:endParaRPr lang="en-US"/>
          </a:p>
        </p:txBody>
      </p:sp>
    </p:spTree>
    <p:extLst>
      <p:ext uri="{BB962C8B-B14F-4D97-AF65-F5344CB8AC3E}">
        <p14:creationId xmlns:p14="http://schemas.microsoft.com/office/powerpoint/2010/main" val="359909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b="1" baseline="0" dirty="0" smtClean="0"/>
          </a:p>
          <a:p>
            <a:r>
              <a:rPr lang="en-US" b="0" baseline="0" dirty="0" smtClean="0"/>
              <a:t>The pathway that food is transferred between is called a </a:t>
            </a:r>
            <a:r>
              <a:rPr lang="en-US" b="1" baseline="0" dirty="0" smtClean="0"/>
              <a:t>food chain </a:t>
            </a:r>
            <a:r>
              <a:rPr lang="en-US" b="0" baseline="0" dirty="0" smtClean="0"/>
              <a:t>and the relationship between many food chains is called the </a:t>
            </a:r>
            <a:r>
              <a:rPr lang="en-US" b="1" baseline="0" dirty="0" smtClean="0"/>
              <a:t>food web</a:t>
            </a:r>
            <a:r>
              <a:rPr lang="en-US" b="0" baseline="0" dirty="0" smtClean="0"/>
              <a:t>.</a:t>
            </a:r>
          </a:p>
          <a:p>
            <a:endParaRPr lang="en-US" b="0" baseline="0" dirty="0" smtClean="0"/>
          </a:p>
        </p:txBody>
      </p:sp>
      <p:sp>
        <p:nvSpPr>
          <p:cNvPr id="4" name="Slide Number Placeholder 3"/>
          <p:cNvSpPr>
            <a:spLocks noGrp="1"/>
          </p:cNvSpPr>
          <p:nvPr>
            <p:ph type="sldNum" sz="quarter" idx="10"/>
          </p:nvPr>
        </p:nvSpPr>
        <p:spPr/>
        <p:txBody>
          <a:bodyPr/>
          <a:lstStyle/>
          <a:p>
            <a:fld id="{06EFC5BD-AB7A-43B4-A189-CC7F40E1A467}" type="slidenum">
              <a:rPr lang="en-US" smtClean="0"/>
              <a:t>9</a:t>
            </a:fld>
            <a:endParaRPr lang="en-US"/>
          </a:p>
        </p:txBody>
      </p:sp>
    </p:spTree>
    <p:extLst>
      <p:ext uri="{BB962C8B-B14F-4D97-AF65-F5344CB8AC3E}">
        <p14:creationId xmlns:p14="http://schemas.microsoft.com/office/powerpoint/2010/main" val="333689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DD478-D5F8-475E-AE36-62E3303C193E}"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378612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DD478-D5F8-475E-AE36-62E3303C193E}"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155512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DD478-D5F8-475E-AE36-62E3303C193E}"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281154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1028700" y="4323858"/>
            <a:ext cx="48006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057900" y="1430879"/>
            <a:ext cx="2057400"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2089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6246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7" y="753546"/>
            <a:ext cx="81152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860839" y="381013"/>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14"/>
            <a:ext cx="5243619"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13"/>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01872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0" y="2194572"/>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2194572"/>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5512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13"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7" y="3132679"/>
            <a:ext cx="3983831"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132679"/>
            <a:ext cx="40005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0729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4517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1491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124212"/>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8517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DD478-D5F8-475E-AE36-62E3303C193E}"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425322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3124212"/>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6619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73"/>
            <a:ext cx="8116526"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1295" y="941452"/>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5516728"/>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21476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45"/>
            <a:ext cx="81153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13"/>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54"/>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63788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768351" y="3959875"/>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13"/>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54"/>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54454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14"/>
            <a:ext cx="7609640"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6"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78896"/>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8896"/>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75274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7" y="762012"/>
            <a:ext cx="645794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1208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7" y="762000"/>
            <a:ext cx="645794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6469" y="4191013"/>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6469"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6469" y="4873777"/>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80704" y="4191013"/>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80705" y="4873776"/>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037299" y="4191013"/>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37397"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6037299" y="4873774"/>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21603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2194572"/>
            <a:ext cx="81153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82591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79"/>
            <a:ext cx="154305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8356" y="745080"/>
            <a:ext cx="615315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860839" y="379954"/>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13"/>
            <a:ext cx="5243619"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13"/>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73855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1028700" y="4323856"/>
            <a:ext cx="48006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057900" y="1430877"/>
            <a:ext cx="2057400"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6962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DD478-D5F8-475E-AE36-62E3303C193E}"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224901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5066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6" y="753544"/>
            <a:ext cx="81152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860839" y="38101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12"/>
            <a:ext cx="5243619"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1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0602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0" y="2194570"/>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2194570"/>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14262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12"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6" y="3132677"/>
            <a:ext cx="3983831"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132677"/>
            <a:ext cx="40005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9951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166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18747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124210"/>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468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3124210"/>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880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71"/>
            <a:ext cx="8116526"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1295" y="941450"/>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5516726"/>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6975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43"/>
            <a:ext cx="81153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1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52"/>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98667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DD478-D5F8-475E-AE36-62E3303C193E}"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944995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768351" y="3959873"/>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1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52"/>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4028123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12"/>
            <a:ext cx="7609640"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5"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78894"/>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8894"/>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1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21743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6" y="762010"/>
            <a:ext cx="645794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13693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6" y="762000"/>
            <a:ext cx="645794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6468" y="4191011"/>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6468"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6468" y="4873775"/>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80703" y="4191011"/>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80704" y="4873774"/>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037299" y="4191011"/>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37396"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6037299" y="4873772"/>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31806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2194570"/>
            <a:ext cx="81153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8001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77"/>
            <a:ext cx="154305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8355" y="745078"/>
            <a:ext cx="615315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860839" y="379952"/>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11"/>
            <a:ext cx="5243619"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1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32766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1028700" y="4323852"/>
            <a:ext cx="48006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057900" y="1430873"/>
            <a:ext cx="2057400"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561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4646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4" y="753540"/>
            <a:ext cx="81152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860839" y="381007"/>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08"/>
            <a:ext cx="5243619"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07"/>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32113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0" y="2194566"/>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2194566"/>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847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DD478-D5F8-475E-AE36-62E3303C193E}" type="datetimeFigureOut">
              <a:rPr lang="en-US" smtClean="0"/>
              <a:t>8/10/2017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9400222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10"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4" y="3132673"/>
            <a:ext cx="3983831"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132673"/>
            <a:ext cx="40005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05641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23500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49790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124206"/>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89612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3124206"/>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26833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7"/>
            <a:ext cx="8116526"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1295" y="941446"/>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5516722"/>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4681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39"/>
            <a:ext cx="81153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07"/>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48"/>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07"/>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79315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768351" y="3959869"/>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07"/>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9948"/>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07"/>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409655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08"/>
            <a:ext cx="7609640"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3"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78890"/>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2" y="378890"/>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41" y="381007"/>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430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4" y="762006"/>
            <a:ext cx="645794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1935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DD478-D5F8-475E-AE36-62E3303C193E}" type="datetimeFigureOut">
              <a:rPr lang="en-US" smtClean="0"/>
              <a:t>8/10/2017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2478909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4" y="762000"/>
            <a:ext cx="645794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6466" y="4191007"/>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6466"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6466" y="4873771"/>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80701" y="4191007"/>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80702" y="4873770"/>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037299" y="4191007"/>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37394"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6037299" y="4873768"/>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44548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2194566"/>
            <a:ext cx="81153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459119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73"/>
            <a:ext cx="154305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8353" y="745074"/>
            <a:ext cx="615315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860839" y="379948"/>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2" y="381007"/>
            <a:ext cx="5243619"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41" y="381007"/>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21814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1028700" y="4323846"/>
            <a:ext cx="48006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057900" y="1430867"/>
            <a:ext cx="2057400"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05295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6517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1" y="753534"/>
            <a:ext cx="81152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0" y="381002"/>
            <a:ext cx="5243619"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39" y="38100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17897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0" y="2194560"/>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2194560"/>
            <a:ext cx="40005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85011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7"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1" y="3132667"/>
            <a:ext cx="3983831"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132667"/>
            <a:ext cx="40005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69481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54715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3047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DD478-D5F8-475E-AE36-62E3303C193E}" type="datetimeFigureOut">
              <a:rPr lang="en-US" smtClean="0"/>
              <a:t>8/10/2017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4097555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34271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895928" y="751242"/>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3124200"/>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90887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1"/>
            <a:ext cx="8116526"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1295" y="941440"/>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0" y="5516716"/>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13220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33"/>
            <a:ext cx="81153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0" y="3649134"/>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0" y="379942"/>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210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365557"/>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768351" y="3959863"/>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0" y="379942"/>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384653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1" y="1124702"/>
            <a:ext cx="7609640"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68350" y="3648316"/>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860839" y="378884"/>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6" name="Footer Placeholder 5"/>
          <p:cNvSpPr>
            <a:spLocks noGrp="1"/>
          </p:cNvSpPr>
          <p:nvPr>
            <p:ph type="ftr" sz="quarter" idx="11"/>
          </p:nvPr>
        </p:nvSpPr>
        <p:spPr>
          <a:xfrm>
            <a:off x="514350" y="378884"/>
            <a:ext cx="5243619"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40336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35336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762000"/>
            <a:ext cx="645794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6463" y="4191001"/>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6463"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6463" y="4873765"/>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80698" y="4191001"/>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80699" y="4873764"/>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037299" y="4191001"/>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37391"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6037299" y="4873762"/>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04038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2194560"/>
            <a:ext cx="81153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78708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67"/>
            <a:ext cx="154305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8350" y="745068"/>
            <a:ext cx="615315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860839" y="379942"/>
            <a:ext cx="2183130" cy="365125"/>
          </a:xfrm>
        </p:spPr>
        <p:txBody>
          <a:bodyPr/>
          <a:lstStyle>
            <a:lvl1pPr algn="r">
              <a:defRPr/>
            </a:lvl1pPr>
          </a:lstStyle>
          <a:p>
            <a:fld id="{48A87A34-81AB-432B-8DAE-1953F412C126}" type="datetimeFigureOut">
              <a:rPr lang="en-US" dirty="0">
                <a:solidFill>
                  <a:prstClr val="white">
                    <a:tint val="75000"/>
                  </a:prstClr>
                </a:solidFill>
              </a:rPr>
              <a:pPr/>
              <a:t>8/10/2017</a:t>
            </a:fld>
            <a:endParaRPr lang="en-US" dirty="0">
              <a:solidFill>
                <a:prstClr val="white">
                  <a:tint val="75000"/>
                </a:prstClr>
              </a:solidFill>
            </a:endParaRPr>
          </a:p>
        </p:txBody>
      </p:sp>
      <p:sp>
        <p:nvSpPr>
          <p:cNvPr id="5" name="Footer Placeholder 4"/>
          <p:cNvSpPr>
            <a:spLocks noGrp="1"/>
          </p:cNvSpPr>
          <p:nvPr>
            <p:ph type="ftr" sz="quarter" idx="11"/>
          </p:nvPr>
        </p:nvSpPr>
        <p:spPr>
          <a:xfrm>
            <a:off x="514350" y="381001"/>
            <a:ext cx="5243619"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146839" y="381001"/>
            <a:ext cx="482811"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1937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DD478-D5F8-475E-AE36-62E3303C193E}"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325797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DD478-D5F8-475E-AE36-62E3303C193E}"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8B738-3452-4DDA-BB26-6923816E298E}" type="slidenum">
              <a:rPr lang="en-US" smtClean="0"/>
              <a:t>‹#›</a:t>
            </a:fld>
            <a:endParaRPr lang="en-US"/>
          </a:p>
        </p:txBody>
      </p:sp>
    </p:spTree>
    <p:extLst>
      <p:ext uri="{BB962C8B-B14F-4D97-AF65-F5344CB8AC3E}">
        <p14:creationId xmlns:p14="http://schemas.microsoft.com/office/powerpoint/2010/main" val="311301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DD478-D5F8-475E-AE36-62E3303C193E}" type="datetimeFigureOut">
              <a:rPr lang="en-US" smtClean="0"/>
              <a:t>8/10/2017</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8B738-3452-4DDA-BB26-6923816E298E}" type="slidenum">
              <a:rPr lang="en-US" smtClean="0"/>
              <a:t>‹#›</a:t>
            </a:fld>
            <a:endParaRPr lang="en-US"/>
          </a:p>
        </p:txBody>
      </p:sp>
    </p:spTree>
    <p:extLst>
      <p:ext uri="{BB962C8B-B14F-4D97-AF65-F5344CB8AC3E}">
        <p14:creationId xmlns:p14="http://schemas.microsoft.com/office/powerpoint/2010/main" val="2710529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0" y="2194573"/>
            <a:ext cx="81153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6520" y="6356363"/>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8/10/2017</a:t>
            </a:fld>
            <a:endParaRPr lang="en-US" dirty="0">
              <a:solidFill>
                <a:prstClr val="white">
                  <a:tint val="75000"/>
                </a:prstClr>
              </a:solidFill>
            </a:endParaRPr>
          </a:p>
        </p:txBody>
      </p:sp>
      <p:sp>
        <p:nvSpPr>
          <p:cNvPr id="5" name="Footer Placeholder 4"/>
          <p:cNvSpPr>
            <a:spLocks noGrp="1"/>
          </p:cNvSpPr>
          <p:nvPr>
            <p:ph type="ftr" sz="quarter" idx="3"/>
          </p:nvPr>
        </p:nvSpPr>
        <p:spPr>
          <a:xfrm>
            <a:off x="514350" y="6355858"/>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6572250" y="381013"/>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0782156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0" y="2194571"/>
            <a:ext cx="81153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6520" y="6356361"/>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8/10/2017</a:t>
            </a:fld>
            <a:endParaRPr lang="en-US" dirty="0">
              <a:solidFill>
                <a:prstClr val="white">
                  <a:tint val="75000"/>
                </a:prstClr>
              </a:solidFill>
            </a:endParaRPr>
          </a:p>
        </p:txBody>
      </p:sp>
      <p:sp>
        <p:nvSpPr>
          <p:cNvPr id="5" name="Footer Placeholder 4"/>
          <p:cNvSpPr>
            <a:spLocks noGrp="1"/>
          </p:cNvSpPr>
          <p:nvPr>
            <p:ph type="ftr" sz="quarter" idx="3"/>
          </p:nvPr>
        </p:nvSpPr>
        <p:spPr>
          <a:xfrm>
            <a:off x="514350" y="6355856"/>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6572250" y="381011"/>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65939672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0" y="2194567"/>
            <a:ext cx="81153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6520" y="6356357"/>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8/10/2017</a:t>
            </a:fld>
            <a:endParaRPr lang="en-US" dirty="0">
              <a:solidFill>
                <a:prstClr val="white">
                  <a:tint val="75000"/>
                </a:prstClr>
              </a:solidFill>
            </a:endParaRPr>
          </a:p>
        </p:txBody>
      </p:sp>
      <p:sp>
        <p:nvSpPr>
          <p:cNvPr id="5" name="Footer Placeholder 4"/>
          <p:cNvSpPr>
            <a:spLocks noGrp="1"/>
          </p:cNvSpPr>
          <p:nvPr>
            <p:ph type="ftr" sz="quarter" idx="3"/>
          </p:nvPr>
        </p:nvSpPr>
        <p:spPr>
          <a:xfrm>
            <a:off x="514350" y="6355852"/>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6572250" y="38100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28811598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0" y="2194561"/>
            <a:ext cx="81153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6520" y="6356351"/>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8/10/2017</a:t>
            </a:fld>
            <a:endParaRPr lang="en-US" dirty="0">
              <a:solidFill>
                <a:prstClr val="white">
                  <a:tint val="75000"/>
                </a:prstClr>
              </a:solidFill>
            </a:endParaRPr>
          </a:p>
        </p:txBody>
      </p:sp>
      <p:sp>
        <p:nvSpPr>
          <p:cNvPr id="5" name="Footer Placeholder 4"/>
          <p:cNvSpPr>
            <a:spLocks noGrp="1"/>
          </p:cNvSpPr>
          <p:nvPr>
            <p:ph type="ftr" sz="quarter" idx="3"/>
          </p:nvPr>
        </p:nvSpPr>
        <p:spPr>
          <a:xfrm>
            <a:off x="514350" y="6355846"/>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6572250" y="381001"/>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78462340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URUJD5NEXC8" TargetMode="External"/><Relationship Id="rId2" Type="http://schemas.openxmlformats.org/officeDocument/2006/relationships/notesSlide" Target="../notesSlides/notesSlide22.xml"/><Relationship Id="rId1" Type="http://schemas.openxmlformats.org/officeDocument/2006/relationships/slideLayout" Target="../slideLayouts/slideLayout64.xml"/><Relationship Id="rId4" Type="http://schemas.openxmlformats.org/officeDocument/2006/relationships/hyperlink" Target="https://ghr.nlm.nih.gov/primer/basics/ce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ncbi.nlm.nih.gov/books/NBK26882/"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youtu.be/aA8d-tt6dII" TargetMode="External"/><Relationship Id="rId4" Type="http://schemas.openxmlformats.org/officeDocument/2006/relationships/hyperlink" Target="https://youtu.be/00jbG_cfGuQ"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7NM-UWFHG18"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youtu.be/jjEcHra348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yourhormones.info/hormones/prostaglandin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gif"/></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gif"/></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95400"/>
          </a:xfrm>
        </p:spPr>
        <p:txBody>
          <a:bodyPr>
            <a:normAutofit/>
          </a:bodyPr>
          <a:lstStyle/>
          <a:p>
            <a:r>
              <a:rPr lang="en-US" sz="5400" b="1" dirty="0" smtClean="0">
                <a:ln>
                  <a:solidFill>
                    <a:srgbClr val="00B0F0"/>
                  </a:solidFill>
                </a:ln>
                <a:solidFill>
                  <a:schemeClr val="accent5">
                    <a:lumMod val="50000"/>
                  </a:schemeClr>
                </a:solidFill>
              </a:rPr>
              <a:t>NLN Biology Review</a:t>
            </a:r>
            <a:endParaRPr lang="en-US" sz="5400" b="1" dirty="0">
              <a:ln>
                <a:solidFill>
                  <a:srgbClr val="00B0F0"/>
                </a:solidFill>
              </a:ln>
              <a:solidFill>
                <a:schemeClr val="accent5">
                  <a:lumMod val="50000"/>
                </a:schemeClr>
              </a:solidFill>
            </a:endParaRPr>
          </a:p>
        </p:txBody>
      </p:sp>
      <p:sp>
        <p:nvSpPr>
          <p:cNvPr id="3" name="Subtitle 2"/>
          <p:cNvSpPr>
            <a:spLocks noGrp="1"/>
          </p:cNvSpPr>
          <p:nvPr>
            <p:ph type="subTitle" idx="1"/>
          </p:nvPr>
        </p:nvSpPr>
        <p:spPr>
          <a:xfrm>
            <a:off x="0" y="4038600"/>
            <a:ext cx="6400800" cy="1752600"/>
          </a:xfrm>
        </p:spPr>
        <p:txBody>
          <a:bodyPr>
            <a:normAutofit/>
          </a:bodyPr>
          <a:lstStyle/>
          <a:p>
            <a:r>
              <a:rPr lang="en-US" sz="4000" dirty="0" smtClean="0">
                <a:ln>
                  <a:solidFill>
                    <a:schemeClr val="bg1">
                      <a:lumMod val="85000"/>
                    </a:schemeClr>
                  </a:solidFill>
                </a:ln>
                <a:solidFill>
                  <a:schemeClr val="bg1"/>
                </a:solidFill>
                <a:latin typeface="Blackadder ITC" panose="04020505051007020D02" pitchFamily="82" charset="0"/>
              </a:rPr>
              <a:t>Joy </a:t>
            </a:r>
            <a:r>
              <a:rPr lang="en-US" sz="4000" dirty="0" err="1" smtClean="0">
                <a:ln>
                  <a:solidFill>
                    <a:schemeClr val="bg1">
                      <a:lumMod val="85000"/>
                    </a:schemeClr>
                  </a:solidFill>
                </a:ln>
                <a:solidFill>
                  <a:schemeClr val="bg1"/>
                </a:solidFill>
                <a:latin typeface="Blackadder ITC" panose="04020505051007020D02" pitchFamily="82" charset="0"/>
              </a:rPr>
              <a:t>Stanilka</a:t>
            </a:r>
            <a:endParaRPr lang="en-US" sz="4000" dirty="0" smtClean="0">
              <a:ln>
                <a:solidFill>
                  <a:schemeClr val="bg1">
                    <a:lumMod val="85000"/>
                  </a:schemeClr>
                </a:solidFill>
              </a:ln>
              <a:solidFill>
                <a:schemeClr val="bg1"/>
              </a:solidFill>
              <a:latin typeface="Blackadder ITC" panose="04020505051007020D02" pitchFamily="82" charset="0"/>
            </a:endParaRPr>
          </a:p>
          <a:p>
            <a:r>
              <a:rPr lang="en-US" sz="4000" dirty="0" smtClean="0">
                <a:ln>
                  <a:solidFill>
                    <a:schemeClr val="bg1">
                      <a:lumMod val="85000"/>
                    </a:schemeClr>
                  </a:solidFill>
                </a:ln>
                <a:solidFill>
                  <a:schemeClr val="bg1"/>
                </a:solidFill>
                <a:latin typeface="Blackadder ITC" panose="04020505051007020D02" pitchFamily="82" charset="0"/>
              </a:rPr>
              <a:t>7/5/2016</a:t>
            </a:r>
            <a:endParaRPr lang="en-US" sz="4000" dirty="0">
              <a:ln>
                <a:solidFill>
                  <a:schemeClr val="bg1">
                    <a:lumMod val="85000"/>
                  </a:schemeClr>
                </a:solidFill>
              </a:ln>
              <a:solidFill>
                <a:schemeClr val="bg1"/>
              </a:solidFill>
              <a:latin typeface="Blackadder ITC" panose="04020505051007020D02" pitchFamily="82" charset="0"/>
            </a:endParaRPr>
          </a:p>
        </p:txBody>
      </p:sp>
    </p:spTree>
    <p:extLst>
      <p:ext uri="{BB962C8B-B14F-4D97-AF65-F5344CB8AC3E}">
        <p14:creationId xmlns:p14="http://schemas.microsoft.com/office/powerpoint/2010/main" val="302848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2" y="304812"/>
            <a:ext cx="3084513" cy="5821363"/>
          </a:xfrm>
        </p:spPr>
        <p:txBody>
          <a:bodyPr>
            <a:noAutofit/>
          </a:bodyPr>
          <a:lstStyle/>
          <a:p>
            <a:r>
              <a:rPr lang="en-US" sz="2600" b="1" dirty="0"/>
              <a:t>Symbiosis</a:t>
            </a:r>
            <a:r>
              <a:rPr lang="en-US" sz="2600" dirty="0"/>
              <a:t> = separate species living together</a:t>
            </a:r>
          </a:p>
          <a:p>
            <a:endParaRPr lang="en-US" sz="2600" b="1" dirty="0"/>
          </a:p>
          <a:p>
            <a:r>
              <a:rPr lang="en-US" sz="2600" b="1" dirty="0"/>
              <a:t>Commensalism</a:t>
            </a:r>
            <a:r>
              <a:rPr lang="en-US" sz="2600" dirty="0"/>
              <a:t> = one species benefits that other is not impacted (ex. Remora and a shark</a:t>
            </a:r>
            <a:r>
              <a:rPr lang="en-US" sz="2600" dirty="0" smtClean="0"/>
              <a:t>)</a:t>
            </a:r>
          </a:p>
          <a:p>
            <a:endParaRPr lang="en-US" sz="2600" dirty="0" smtClean="0"/>
          </a:p>
          <a:p>
            <a:r>
              <a:rPr lang="en-US" sz="2600" b="1" dirty="0" smtClean="0"/>
              <a:t>Mutualism</a:t>
            </a:r>
            <a:r>
              <a:rPr lang="en-US" sz="2600" dirty="0" smtClean="0"/>
              <a:t> </a:t>
            </a:r>
            <a:r>
              <a:rPr lang="en-US" sz="2600" dirty="0"/>
              <a:t>= both species benefit (ex. Lichen – fungus and alga living together)</a:t>
            </a:r>
          </a:p>
          <a:p>
            <a:endParaRPr lang="en-US" sz="2600" dirty="0"/>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0" y="381000"/>
            <a:ext cx="2286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s://gcps.desire2learn.com/d2l/lor/viewer/viewFile.d2lfile/6605/17444/96094-004-77FEBC36.jpg"/>
          <p:cNvPicPr>
            <a:picLocks noChangeAspect="1" noChangeArrowheads="1"/>
          </p:cNvPicPr>
          <p:nvPr/>
        </p:nvPicPr>
        <p:blipFill rotWithShape="1">
          <a:blip r:embed="rId4">
            <a:extLst>
              <a:ext uri="{28A0092B-C50C-407E-A947-70E740481C1C}">
                <a14:useLocalDpi xmlns:a14="http://schemas.microsoft.com/office/drawing/2010/main" val="0"/>
              </a:ext>
            </a:extLst>
          </a:blip>
          <a:srcRect l="13673" t="13875" r="16073" b="6124"/>
          <a:stretch/>
        </p:blipFill>
        <p:spPr bwMode="auto">
          <a:xfrm>
            <a:off x="3352800" y="2286000"/>
            <a:ext cx="2819400" cy="21539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2" y="4648200"/>
            <a:ext cx="244110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671060"/>
            <a:ext cx="23812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77000" y="838199"/>
            <a:ext cx="2309812" cy="1477328"/>
          </a:xfrm>
          <a:prstGeom prst="rect">
            <a:avLst/>
          </a:prstGeom>
          <a:noFill/>
        </p:spPr>
        <p:txBody>
          <a:bodyPr wrap="square" rtlCol="0">
            <a:spAutoFit/>
          </a:bodyPr>
          <a:lstStyle/>
          <a:p>
            <a:r>
              <a:rPr lang="en-US" b="1" dirty="0" smtClean="0"/>
              <a:t>Parasitism = </a:t>
            </a:r>
            <a:r>
              <a:rPr lang="en-US" dirty="0" smtClean="0"/>
              <a:t>one species benefits while the other is harmed.</a:t>
            </a:r>
          </a:p>
          <a:p>
            <a:endParaRPr lang="en-US" dirty="0"/>
          </a:p>
          <a:p>
            <a:endParaRPr lang="en-US" dirty="0"/>
          </a:p>
        </p:txBody>
      </p:sp>
      <p:pic>
        <p:nvPicPr>
          <p:cNvPr id="410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1818" t="26393" b="15901"/>
          <a:stretch/>
        </p:blipFill>
        <p:spPr bwMode="auto">
          <a:xfrm>
            <a:off x="6477000" y="1783091"/>
            <a:ext cx="2309812" cy="1005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674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690231"/>
            <a:ext cx="6457950" cy="1293028"/>
          </a:xfrm>
        </p:spPr>
        <p:txBody>
          <a:bodyPr/>
          <a:lstStyle/>
          <a:p>
            <a:r>
              <a:rPr lang="en-US" dirty="0" smtClean="0"/>
              <a:t>Biology</a:t>
            </a:r>
            <a:endParaRPr lang="en-US" dirty="0"/>
          </a:p>
        </p:txBody>
      </p:sp>
      <p:sp>
        <p:nvSpPr>
          <p:cNvPr id="3" name="Content Placeholder 2"/>
          <p:cNvSpPr>
            <a:spLocks noGrp="1"/>
          </p:cNvSpPr>
          <p:nvPr>
            <p:ph idx="1"/>
          </p:nvPr>
        </p:nvSpPr>
        <p:spPr>
          <a:xfrm>
            <a:off x="514350" y="1631094"/>
            <a:ext cx="8115300" cy="4587593"/>
          </a:xfrm>
        </p:spPr>
        <p:txBody>
          <a:bodyPr>
            <a:normAutofit/>
          </a:bodyPr>
          <a:lstStyle/>
          <a:p>
            <a:pPr marL="0" indent="0">
              <a:buNone/>
            </a:pPr>
            <a:r>
              <a:rPr lang="en-US" sz="3200" b="1" dirty="0"/>
              <a:t>The </a:t>
            </a:r>
            <a:r>
              <a:rPr lang="en-US" sz="3200" b="1" dirty="0" smtClean="0"/>
              <a:t>first living thing found colonizing a hitherto barren area is called a:</a:t>
            </a:r>
          </a:p>
          <a:p>
            <a:pPr marL="0" indent="0">
              <a:buNone/>
            </a:pPr>
            <a:endParaRPr lang="en-US" dirty="0" smtClean="0"/>
          </a:p>
          <a:p>
            <a:pPr marL="514350" indent="-514350">
              <a:buFont typeface="+mj-lt"/>
              <a:buAutoNum type="alphaLcPeriod"/>
            </a:pPr>
            <a:r>
              <a:rPr lang="en-US" sz="3200" dirty="0" smtClean="0"/>
              <a:t>producer</a:t>
            </a:r>
          </a:p>
          <a:p>
            <a:pPr marL="514350" indent="-514350">
              <a:buFont typeface="+mj-lt"/>
              <a:buAutoNum type="alphaLcPeriod"/>
            </a:pPr>
            <a:r>
              <a:rPr lang="en-US" sz="3200" dirty="0" smtClean="0"/>
              <a:t>Primary consumer</a:t>
            </a:r>
          </a:p>
          <a:p>
            <a:pPr marL="514350" indent="-514350">
              <a:buFont typeface="+mj-lt"/>
              <a:buAutoNum type="alphaLcPeriod"/>
            </a:pPr>
            <a:r>
              <a:rPr lang="en-US" sz="3200" dirty="0" smtClean="0"/>
              <a:t>Pioneer organism</a:t>
            </a:r>
            <a:endParaRPr lang="en-US" sz="3200" dirty="0"/>
          </a:p>
          <a:p>
            <a:pPr marL="514350" indent="-514350">
              <a:buFont typeface="+mj-lt"/>
              <a:buAutoNum type="alphaLcPeriod"/>
            </a:pPr>
            <a:r>
              <a:rPr lang="en-US" sz="3200" dirty="0" smtClean="0"/>
              <a:t>carnivore</a:t>
            </a:r>
            <a:endParaRPr lang="en-US" sz="3200" dirty="0"/>
          </a:p>
          <a:p>
            <a:pPr marL="0" indent="0">
              <a:buNone/>
            </a:pPr>
            <a:endParaRPr lang="en-US" sz="3200" dirty="0" smtClean="0"/>
          </a:p>
        </p:txBody>
      </p:sp>
      <p:sp>
        <p:nvSpPr>
          <p:cNvPr id="4" name="Rectangle 3"/>
          <p:cNvSpPr/>
          <p:nvPr/>
        </p:nvSpPr>
        <p:spPr>
          <a:xfrm>
            <a:off x="533400" y="4191000"/>
            <a:ext cx="4267200" cy="609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3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93750"/>
          </a:xfrm>
        </p:spPr>
        <p:txBody>
          <a:bodyPr>
            <a:normAutofit/>
          </a:bodyPr>
          <a:lstStyle/>
          <a:p>
            <a:r>
              <a:rPr lang="en-US" sz="4000" dirty="0" smtClean="0">
                <a:ln>
                  <a:solidFill>
                    <a:srgbClr val="00B050"/>
                  </a:solidFill>
                </a:ln>
                <a:solidFill>
                  <a:srgbClr val="00B050"/>
                </a:solidFill>
              </a:rPr>
              <a:t>Plants Cells</a:t>
            </a:r>
            <a:endParaRPr lang="en-US" sz="4000" dirty="0">
              <a:ln>
                <a:solidFill>
                  <a:srgbClr val="00B050"/>
                </a:solidFill>
              </a:ln>
              <a:solidFill>
                <a:srgbClr val="00B050"/>
              </a:solidFill>
            </a:endParaRPr>
          </a:p>
        </p:txBody>
      </p:sp>
      <p:sp>
        <p:nvSpPr>
          <p:cNvPr id="4" name="Text Placeholder 3"/>
          <p:cNvSpPr>
            <a:spLocks noGrp="1"/>
          </p:cNvSpPr>
          <p:nvPr>
            <p:ph type="body" sz="half" idx="2"/>
          </p:nvPr>
        </p:nvSpPr>
        <p:spPr>
          <a:xfrm>
            <a:off x="457202" y="1066808"/>
            <a:ext cx="3008313" cy="5059363"/>
          </a:xfrm>
        </p:spPr>
        <p:txBody>
          <a:bodyPr/>
          <a:lstStyle/>
          <a:p>
            <a:r>
              <a:rPr lang="en-US" sz="2800" dirty="0" smtClean="0">
                <a:solidFill>
                  <a:srgbClr val="006600"/>
                </a:solidFill>
              </a:rPr>
              <a:t>Structures Unique to Plant Cells:</a:t>
            </a:r>
          </a:p>
          <a:p>
            <a:endParaRPr lang="en-US" dirty="0"/>
          </a:p>
          <a:p>
            <a:r>
              <a:rPr lang="en-US" sz="3200" b="1" dirty="0" smtClean="0">
                <a:solidFill>
                  <a:srgbClr val="00B050"/>
                </a:solidFill>
              </a:rPr>
              <a:t>Cell Walls</a:t>
            </a:r>
            <a:r>
              <a:rPr lang="en-US" sz="3200" b="1" dirty="0">
                <a:solidFill>
                  <a:srgbClr val="00B050"/>
                </a:solidFill>
              </a:rPr>
              <a:t> </a:t>
            </a:r>
            <a:r>
              <a:rPr lang="en-US" sz="3200" b="1" dirty="0" smtClean="0">
                <a:solidFill>
                  <a:srgbClr val="00B050"/>
                </a:solidFill>
              </a:rPr>
              <a:t>(cellulose)</a:t>
            </a:r>
          </a:p>
          <a:p>
            <a:endParaRPr lang="en-US" dirty="0"/>
          </a:p>
          <a:p>
            <a:r>
              <a:rPr lang="en-US" sz="3200" b="1" dirty="0">
                <a:solidFill>
                  <a:srgbClr val="00B050"/>
                </a:solidFill>
              </a:rPr>
              <a:t>Chloroplasts (chlorophyll)</a:t>
            </a:r>
          </a:p>
          <a:p>
            <a:endParaRPr lang="en-US" sz="3200" b="1" dirty="0">
              <a:solidFill>
                <a:srgbClr val="00B050"/>
              </a:solidFill>
            </a:endParaRPr>
          </a:p>
          <a:p>
            <a:r>
              <a:rPr lang="en-US" sz="3200" b="1" dirty="0">
                <a:solidFill>
                  <a:srgbClr val="00B050"/>
                </a:solidFill>
              </a:rPr>
              <a:t>Central vacuole</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45706" y="404110"/>
            <a:ext cx="5293494" cy="436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514600" y="2743200"/>
            <a:ext cx="2209800" cy="9906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971800" y="3429000"/>
            <a:ext cx="2667000" cy="134223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Curved Up Arrow 19"/>
          <p:cNvSpPr/>
          <p:nvPr/>
        </p:nvSpPr>
        <p:spPr>
          <a:xfrm rot="18975161">
            <a:off x="2657975" y="3905917"/>
            <a:ext cx="5199661" cy="1179766"/>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92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12"/>
            <a:ext cx="8229600" cy="5745163"/>
          </a:xfrm>
        </p:spPr>
        <p:txBody>
          <a:bodyPr/>
          <a:lstStyle/>
          <a:p>
            <a:pPr marL="0" indent="0">
              <a:spcBef>
                <a:spcPts val="0"/>
              </a:spcBef>
              <a:buNone/>
              <a:defRPr/>
            </a:pPr>
            <a:endParaRPr lang="en-US" dirty="0" smtClean="0"/>
          </a:p>
          <a:p>
            <a:pPr marL="0" indent="0">
              <a:spcBef>
                <a:spcPts val="0"/>
              </a:spcBef>
              <a:buNone/>
              <a:defRPr/>
            </a:pPr>
            <a:endParaRPr lang="en-US" dirty="0"/>
          </a:p>
          <a:p>
            <a:pPr marL="0" indent="0">
              <a:spcBef>
                <a:spcPts val="0"/>
              </a:spcBef>
              <a:buNone/>
              <a:defRPr/>
            </a:pP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13" y="179721"/>
            <a:ext cx="8692089" cy="65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886200" y="152404"/>
            <a:ext cx="914400" cy="6584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52600" y="6019800"/>
            <a:ext cx="1295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76800" y="228600"/>
            <a:ext cx="4186980" cy="707886"/>
          </a:xfrm>
          <a:prstGeom prst="rect">
            <a:avLst/>
          </a:prstGeom>
          <a:solidFill>
            <a:srgbClr val="FFC000"/>
          </a:solidFill>
          <a:ln>
            <a:solidFill>
              <a:schemeClr val="tx1"/>
            </a:solidFill>
          </a:ln>
        </p:spPr>
        <p:txBody>
          <a:bodyPr wrap="none" rtlCol="0">
            <a:spAutoFit/>
          </a:bodyPr>
          <a:lstStyle/>
          <a:p>
            <a:r>
              <a:rPr lang="en-US" sz="2000" b="1" dirty="0" smtClean="0"/>
              <a:t>Waxy layer covering leaves and stems</a:t>
            </a:r>
          </a:p>
          <a:p>
            <a:r>
              <a:rPr lang="en-US" sz="2000" b="1" dirty="0" smtClean="0"/>
              <a:t>Prevents water loss via evaporation</a:t>
            </a:r>
            <a:endParaRPr lang="en-US" sz="2000" b="1" dirty="0"/>
          </a:p>
        </p:txBody>
      </p:sp>
      <p:sp>
        <p:nvSpPr>
          <p:cNvPr id="7" name="TextBox 6"/>
          <p:cNvSpPr txBox="1"/>
          <p:nvPr/>
        </p:nvSpPr>
        <p:spPr>
          <a:xfrm>
            <a:off x="2895600" y="6367058"/>
            <a:ext cx="6156814" cy="361637"/>
          </a:xfrm>
          <a:prstGeom prst="rect">
            <a:avLst/>
          </a:prstGeom>
          <a:solidFill>
            <a:srgbClr val="FFC000"/>
          </a:solidFill>
          <a:ln>
            <a:solidFill>
              <a:schemeClr val="tx1"/>
            </a:solidFill>
          </a:ln>
        </p:spPr>
        <p:txBody>
          <a:bodyPr wrap="none" rtlCol="0">
            <a:spAutoFit/>
          </a:bodyPr>
          <a:lstStyle/>
          <a:p>
            <a:r>
              <a:rPr lang="en-US" sz="1750" b="1" dirty="0" smtClean="0"/>
              <a:t>Pores that allow CO</a:t>
            </a:r>
            <a:r>
              <a:rPr lang="en-US" sz="1750" b="1" baseline="-25000" dirty="0" smtClean="0"/>
              <a:t>2</a:t>
            </a:r>
            <a:r>
              <a:rPr lang="en-US" sz="1750" b="1" dirty="0" smtClean="0"/>
              <a:t> entry and O</a:t>
            </a:r>
            <a:r>
              <a:rPr lang="en-US" sz="1750" b="1" baseline="-25000" dirty="0" smtClean="0"/>
              <a:t>2</a:t>
            </a:r>
            <a:r>
              <a:rPr lang="en-US" sz="1750" b="1" dirty="0" smtClean="0"/>
              <a:t> release during photosynthesis</a:t>
            </a:r>
            <a:endParaRPr lang="en-US" sz="1750" b="1" dirty="0"/>
          </a:p>
        </p:txBody>
      </p:sp>
    </p:spTree>
    <p:extLst>
      <p:ext uri="{BB962C8B-B14F-4D97-AF65-F5344CB8AC3E}">
        <p14:creationId xmlns:p14="http://schemas.microsoft.com/office/powerpoint/2010/main" val="702735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2" y="273050"/>
            <a:ext cx="3008313" cy="1162050"/>
          </a:xfrm>
        </p:spPr>
        <p:txBody>
          <a:bodyPr/>
          <a:lstStyle/>
          <a:p>
            <a:r>
              <a:rPr lang="en-US" dirty="0" smtClean="0"/>
              <a:t>                                                                                                                                                                                                                                                                                                                                                                                                                                                                                                                                                                                                                                                                                                                                                                                                                                                    </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6" y="961318"/>
            <a:ext cx="7367027" cy="509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73486" y="92077"/>
            <a:ext cx="7412747" cy="769441"/>
          </a:xfrm>
          <a:prstGeom prst="rect">
            <a:avLst/>
          </a:prstGeom>
          <a:noFill/>
        </p:spPr>
        <p:txBody>
          <a:bodyPr wrap="square" rtlCol="0">
            <a:spAutoFit/>
          </a:bodyPr>
          <a:lstStyle/>
          <a:p>
            <a:pPr algn="ctr"/>
            <a:r>
              <a:rPr lang="en-US" sz="4400" b="1" dirty="0" smtClean="0"/>
              <a:t>Plant Vascular System</a:t>
            </a:r>
            <a:endParaRPr lang="en-US" sz="4400" b="1" dirty="0"/>
          </a:p>
        </p:txBody>
      </p:sp>
      <p:sp>
        <p:nvSpPr>
          <p:cNvPr id="4" name="TextBox 3"/>
          <p:cNvSpPr txBox="1"/>
          <p:nvPr/>
        </p:nvSpPr>
        <p:spPr>
          <a:xfrm>
            <a:off x="1143000" y="6172200"/>
            <a:ext cx="3016916" cy="369332"/>
          </a:xfrm>
          <a:prstGeom prst="rect">
            <a:avLst/>
          </a:prstGeom>
          <a:noFill/>
          <a:ln>
            <a:solidFill>
              <a:schemeClr val="tx1"/>
            </a:solidFill>
          </a:ln>
        </p:spPr>
        <p:txBody>
          <a:bodyPr wrap="none" rtlCol="0">
            <a:spAutoFit/>
          </a:bodyPr>
          <a:lstStyle/>
          <a:p>
            <a:r>
              <a:rPr lang="en-US" dirty="0" smtClean="0"/>
              <a:t>Water and minerals thru roots</a:t>
            </a:r>
            <a:endParaRPr lang="en-US" dirty="0"/>
          </a:p>
        </p:txBody>
      </p:sp>
      <p:sp>
        <p:nvSpPr>
          <p:cNvPr id="5" name="TextBox 4"/>
          <p:cNvSpPr txBox="1"/>
          <p:nvPr/>
        </p:nvSpPr>
        <p:spPr>
          <a:xfrm>
            <a:off x="4876800" y="6019812"/>
            <a:ext cx="3959738" cy="646331"/>
          </a:xfrm>
          <a:prstGeom prst="rect">
            <a:avLst/>
          </a:prstGeom>
          <a:noFill/>
          <a:ln>
            <a:solidFill>
              <a:schemeClr val="tx1"/>
            </a:solidFill>
          </a:ln>
        </p:spPr>
        <p:txBody>
          <a:bodyPr wrap="none" rtlCol="0">
            <a:spAutoFit/>
          </a:bodyPr>
          <a:lstStyle/>
          <a:p>
            <a:r>
              <a:rPr lang="en-US" dirty="0" smtClean="0"/>
              <a:t>Sugars stored in leaves or storage tissue </a:t>
            </a:r>
          </a:p>
          <a:p>
            <a:r>
              <a:rPr lang="en-US" dirty="0" smtClean="0"/>
              <a:t>to other plant parts</a:t>
            </a:r>
            <a:endParaRPr lang="en-US" dirty="0"/>
          </a:p>
        </p:txBody>
      </p:sp>
    </p:spTree>
    <p:extLst>
      <p:ext uri="{BB962C8B-B14F-4D97-AF65-F5344CB8AC3E}">
        <p14:creationId xmlns:p14="http://schemas.microsoft.com/office/powerpoint/2010/main" val="1659210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690231"/>
            <a:ext cx="6457950" cy="1293028"/>
          </a:xfrm>
        </p:spPr>
        <p:txBody>
          <a:bodyPr/>
          <a:lstStyle/>
          <a:p>
            <a:r>
              <a:rPr lang="en-US" dirty="0" smtClean="0"/>
              <a:t>BIOLOGY</a:t>
            </a:r>
            <a:endParaRPr lang="en-US" dirty="0"/>
          </a:p>
        </p:txBody>
      </p:sp>
      <p:sp>
        <p:nvSpPr>
          <p:cNvPr id="3" name="Content Placeholder 2"/>
          <p:cNvSpPr>
            <a:spLocks noGrp="1"/>
          </p:cNvSpPr>
          <p:nvPr>
            <p:ph idx="1"/>
          </p:nvPr>
        </p:nvSpPr>
        <p:spPr>
          <a:xfrm>
            <a:off x="514350" y="1631094"/>
            <a:ext cx="8115300" cy="4587593"/>
          </a:xfrm>
        </p:spPr>
        <p:txBody>
          <a:bodyPr>
            <a:normAutofit/>
          </a:bodyPr>
          <a:lstStyle/>
          <a:p>
            <a:pPr marL="0" indent="0">
              <a:buNone/>
            </a:pPr>
            <a:r>
              <a:rPr lang="en-US" sz="3200" b="1" dirty="0" smtClean="0"/>
              <a:t>The xylem vessels of a plant carry:</a:t>
            </a:r>
          </a:p>
          <a:p>
            <a:pPr marL="0" indent="0">
              <a:buNone/>
            </a:pPr>
            <a:endParaRPr lang="en-US" dirty="0" smtClean="0"/>
          </a:p>
          <a:p>
            <a:pPr marL="514350" indent="-514350">
              <a:buFont typeface="+mj-lt"/>
              <a:buAutoNum type="alphaLcPeriod"/>
            </a:pPr>
            <a:r>
              <a:rPr lang="en-US" sz="3200" dirty="0" smtClean="0"/>
              <a:t>Food down from the leaves</a:t>
            </a:r>
          </a:p>
          <a:p>
            <a:pPr marL="514350" indent="-514350">
              <a:buFont typeface="+mj-lt"/>
              <a:buAutoNum type="alphaLcPeriod"/>
            </a:pPr>
            <a:r>
              <a:rPr lang="en-US" sz="3200" dirty="0" smtClean="0"/>
              <a:t>Carbon dioxide into the leaves</a:t>
            </a:r>
          </a:p>
          <a:p>
            <a:pPr marL="514350" indent="-514350">
              <a:buFont typeface="+mj-lt"/>
              <a:buAutoNum type="alphaLcPeriod"/>
            </a:pPr>
            <a:r>
              <a:rPr lang="en-US" sz="3200" dirty="0" err="1" smtClean="0"/>
              <a:t>Chrlorophyll</a:t>
            </a:r>
            <a:r>
              <a:rPr lang="en-US" sz="3200" dirty="0" smtClean="0"/>
              <a:t> to assist in photosynthesis</a:t>
            </a:r>
          </a:p>
          <a:p>
            <a:pPr marL="514350" indent="-514350">
              <a:buFont typeface="+mj-lt"/>
              <a:buAutoNum type="alphaLcPeriod"/>
            </a:pPr>
            <a:r>
              <a:rPr lang="en-US" sz="3200" dirty="0" smtClean="0"/>
              <a:t>Water up from the roots</a:t>
            </a:r>
          </a:p>
          <a:p>
            <a:pPr marL="0" indent="0">
              <a:buNone/>
            </a:pPr>
            <a:endParaRPr lang="en-US" sz="3200" dirty="0" smtClean="0"/>
          </a:p>
        </p:txBody>
      </p:sp>
      <p:sp>
        <p:nvSpPr>
          <p:cNvPr id="4" name="Rectangle 3"/>
          <p:cNvSpPr/>
          <p:nvPr/>
        </p:nvSpPr>
        <p:spPr>
          <a:xfrm>
            <a:off x="533400" y="4267200"/>
            <a:ext cx="556260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3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Sexual Plant Reproduction</a:t>
            </a:r>
            <a:endParaRPr lang="en-US" b="1"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8201" y="762012"/>
            <a:ext cx="4232672" cy="282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814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60" r="4829"/>
          <a:stretch/>
        </p:blipFill>
        <p:spPr bwMode="auto">
          <a:xfrm>
            <a:off x="139340" y="1335244"/>
            <a:ext cx="4428369" cy="270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4438477"/>
            <a:ext cx="3810000" cy="1200329"/>
          </a:xfrm>
          <a:prstGeom prst="rect">
            <a:avLst/>
          </a:prstGeom>
          <a:noFill/>
        </p:spPr>
        <p:txBody>
          <a:bodyPr wrap="square" rtlCol="0">
            <a:spAutoFit/>
          </a:bodyPr>
          <a:lstStyle/>
          <a:p>
            <a:pPr algn="ctr"/>
            <a:r>
              <a:rPr lang="en-US" b="1" dirty="0" smtClean="0"/>
              <a:t>Pistil = female part</a:t>
            </a:r>
          </a:p>
          <a:p>
            <a:pPr algn="ctr"/>
            <a:endParaRPr lang="en-US" b="1" dirty="0"/>
          </a:p>
          <a:p>
            <a:pPr algn="ctr"/>
            <a:r>
              <a:rPr lang="en-US" b="1" dirty="0" smtClean="0"/>
              <a:t>Stamen = male part containing pollen grains</a:t>
            </a:r>
            <a:endParaRPr lang="en-US" b="1" dirty="0"/>
          </a:p>
        </p:txBody>
      </p:sp>
    </p:spTree>
    <p:extLst>
      <p:ext uri="{BB962C8B-B14F-4D97-AF65-F5344CB8AC3E}">
        <p14:creationId xmlns:p14="http://schemas.microsoft.com/office/powerpoint/2010/main" val="3174241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Photosynthesis</a:t>
            </a:r>
            <a:endParaRPr lang="en-US" dirty="0"/>
          </a:p>
        </p:txBody>
      </p:sp>
      <p:sp>
        <p:nvSpPr>
          <p:cNvPr id="3" name="Content Placeholder 2"/>
          <p:cNvSpPr>
            <a:spLocks noGrp="1"/>
          </p:cNvSpPr>
          <p:nvPr>
            <p:ph idx="1"/>
          </p:nvPr>
        </p:nvSpPr>
        <p:spPr/>
        <p:txBody>
          <a:bodyPr/>
          <a:lstStyle/>
          <a:p>
            <a:r>
              <a:rPr lang="en-US" dirty="0" smtClean="0"/>
              <a:t>See NLN Biology Overview packet</a:t>
            </a:r>
            <a:endParaRPr lang="en-US" dirty="0"/>
          </a:p>
        </p:txBody>
      </p:sp>
    </p:spTree>
    <p:extLst>
      <p:ext uri="{BB962C8B-B14F-4D97-AF65-F5344CB8AC3E}">
        <p14:creationId xmlns:p14="http://schemas.microsoft.com/office/powerpoint/2010/main" val="3072164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79248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19400" y="76200"/>
            <a:ext cx="3929987" cy="584775"/>
          </a:xfrm>
          <a:prstGeom prst="rect">
            <a:avLst/>
          </a:prstGeom>
          <a:noFill/>
        </p:spPr>
        <p:txBody>
          <a:bodyPr wrap="none" rtlCol="0">
            <a:spAutoFit/>
          </a:bodyPr>
          <a:lstStyle/>
          <a:p>
            <a:r>
              <a:rPr lang="en-US" sz="3200" b="1" dirty="0" smtClean="0"/>
              <a:t>Levels of Organization</a:t>
            </a:r>
            <a:endParaRPr lang="en-US" sz="3200" b="1" dirty="0"/>
          </a:p>
        </p:txBody>
      </p:sp>
    </p:spTree>
    <p:extLst>
      <p:ext uri="{BB962C8B-B14F-4D97-AF65-F5344CB8AC3E}">
        <p14:creationId xmlns:p14="http://schemas.microsoft.com/office/powerpoint/2010/main" val="2997724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Tissue Types</a:t>
            </a:r>
            <a:endParaRPr lang="en-US" dirty="0"/>
          </a:p>
        </p:txBody>
      </p:sp>
      <p:sp>
        <p:nvSpPr>
          <p:cNvPr id="3" name="Text Placeholder 2"/>
          <p:cNvSpPr>
            <a:spLocks noGrp="1"/>
          </p:cNvSpPr>
          <p:nvPr>
            <p:ph type="body" idx="1"/>
          </p:nvPr>
        </p:nvSpPr>
        <p:spPr>
          <a:xfrm>
            <a:off x="457200" y="1036638"/>
            <a:ext cx="4040188" cy="639762"/>
          </a:xfrm>
        </p:spPr>
        <p:txBody>
          <a:bodyPr>
            <a:normAutofit/>
          </a:bodyPr>
          <a:lstStyle/>
          <a:p>
            <a:pPr algn="ctr"/>
            <a:r>
              <a:rPr lang="en-US" dirty="0" smtClean="0"/>
              <a:t>1. Muscle Tissue</a:t>
            </a:r>
            <a:endParaRPr lang="en-US" dirty="0"/>
          </a:p>
        </p:txBody>
      </p:sp>
      <p:sp>
        <p:nvSpPr>
          <p:cNvPr id="4" name="Content Placeholder 3"/>
          <p:cNvSpPr>
            <a:spLocks noGrp="1"/>
          </p:cNvSpPr>
          <p:nvPr>
            <p:ph sz="half" idx="2"/>
          </p:nvPr>
        </p:nvSpPr>
        <p:spPr>
          <a:xfrm>
            <a:off x="457200" y="1752602"/>
            <a:ext cx="4040188" cy="4373563"/>
          </a:xfrm>
        </p:spPr>
        <p:txBody>
          <a:bodyPr/>
          <a:lstStyle/>
          <a:p>
            <a:pPr marL="0" indent="0">
              <a:buNone/>
            </a:pPr>
            <a:r>
              <a:rPr lang="en-US" dirty="0" smtClean="0"/>
              <a:t> skeletal, cardiac and smooth</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b="1" dirty="0" smtClean="0"/>
          </a:p>
          <a:p>
            <a:pPr marL="0" indent="0" algn="ctr">
              <a:buNone/>
            </a:pPr>
            <a:r>
              <a:rPr lang="en-US" b="1" dirty="0" smtClean="0"/>
              <a:t>3</a:t>
            </a:r>
            <a:r>
              <a:rPr lang="en-US" b="1" dirty="0"/>
              <a:t>. Nervous Tissue </a:t>
            </a:r>
            <a:endParaRPr lang="en-US" b="1" dirty="0" smtClean="0"/>
          </a:p>
          <a:p>
            <a:pPr marL="0" indent="0" algn="ctr">
              <a:buNone/>
            </a:pPr>
            <a:endParaRPr lang="en-US" dirty="0"/>
          </a:p>
          <a:p>
            <a:pPr marL="0" indent="0" algn="ctr">
              <a:buNone/>
            </a:pPr>
            <a:endParaRPr lang="en-US" b="1" dirty="0"/>
          </a:p>
          <a:p>
            <a:pPr marL="0" indent="0">
              <a:buNone/>
            </a:pPr>
            <a:endParaRPr lang="en-US" dirty="0"/>
          </a:p>
          <a:p>
            <a:endParaRPr lang="en-US" dirty="0"/>
          </a:p>
        </p:txBody>
      </p:sp>
      <p:sp>
        <p:nvSpPr>
          <p:cNvPr id="5" name="Text Placeholder 4"/>
          <p:cNvSpPr>
            <a:spLocks noGrp="1"/>
          </p:cNvSpPr>
          <p:nvPr>
            <p:ph type="body" sz="quarter" idx="3"/>
          </p:nvPr>
        </p:nvSpPr>
        <p:spPr>
          <a:xfrm>
            <a:off x="4645031" y="1036638"/>
            <a:ext cx="4041775" cy="639762"/>
          </a:xfrm>
        </p:spPr>
        <p:txBody>
          <a:bodyPr/>
          <a:lstStyle/>
          <a:p>
            <a:pPr algn="ctr"/>
            <a:r>
              <a:rPr lang="en-US" dirty="0" smtClean="0"/>
              <a:t>2. Epithelial Tissue </a:t>
            </a:r>
            <a:endParaRPr lang="en-US" dirty="0"/>
          </a:p>
        </p:txBody>
      </p:sp>
      <p:sp>
        <p:nvSpPr>
          <p:cNvPr id="6" name="Content Placeholder 5"/>
          <p:cNvSpPr>
            <a:spLocks noGrp="1"/>
          </p:cNvSpPr>
          <p:nvPr>
            <p:ph sz="quarter" idx="4"/>
          </p:nvPr>
        </p:nvSpPr>
        <p:spPr>
          <a:xfrm>
            <a:off x="4645031" y="1752602"/>
            <a:ext cx="4041775" cy="4373563"/>
          </a:xfrm>
        </p:spPr>
        <p:txBody>
          <a:bodyPr/>
          <a:lstStyle/>
          <a:p>
            <a:pPr marL="0" indent="0" algn="ctr">
              <a:buNone/>
            </a:pPr>
            <a:r>
              <a:rPr lang="en-US" dirty="0"/>
              <a:t>skin and lining of organs</a:t>
            </a:r>
          </a:p>
          <a:p>
            <a:pPr algn="ctr"/>
            <a:endParaRPr lang="en-US" dirty="0" smtClean="0"/>
          </a:p>
          <a:p>
            <a:pPr algn="ctr"/>
            <a:endParaRPr lang="en-US" dirty="0"/>
          </a:p>
          <a:p>
            <a:pPr algn="ctr"/>
            <a:endParaRPr lang="en-US" dirty="0" smtClean="0"/>
          </a:p>
          <a:p>
            <a:pPr marL="0" indent="0" algn="ctr">
              <a:buNone/>
            </a:pPr>
            <a:endParaRPr lang="en-US" dirty="0" smtClean="0"/>
          </a:p>
          <a:p>
            <a:pPr marL="0" indent="0" algn="ctr">
              <a:buNone/>
            </a:pPr>
            <a:endParaRPr lang="en-US" b="1" dirty="0" smtClean="0"/>
          </a:p>
          <a:p>
            <a:pPr marL="0" indent="0" algn="ctr">
              <a:buNone/>
            </a:pPr>
            <a:r>
              <a:rPr lang="en-US" b="1" dirty="0" smtClean="0"/>
              <a:t>4</a:t>
            </a:r>
            <a:r>
              <a:rPr lang="en-US" b="1" dirty="0"/>
              <a:t>. Connective </a:t>
            </a:r>
            <a:r>
              <a:rPr lang="en-US" b="1" dirty="0" smtClean="0"/>
              <a:t>Tissue</a:t>
            </a:r>
          </a:p>
          <a:p>
            <a:pPr marL="0" indent="0" algn="ctr">
              <a:buNone/>
            </a:pPr>
            <a:r>
              <a:rPr lang="en-US" dirty="0"/>
              <a:t>cartilage, blood, fat and bone</a:t>
            </a:r>
          </a:p>
          <a:p>
            <a:pPr marL="0" indent="0" algn="ctr">
              <a:buNone/>
            </a:pPr>
            <a:endParaRPr lang="en-US" dirty="0"/>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953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484"/>
          <a:stretch/>
        </p:blipFill>
        <p:spPr bwMode="auto">
          <a:xfrm>
            <a:off x="7010400" y="5334012"/>
            <a:ext cx="1905000" cy="112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t="5976" b="42900"/>
          <a:stretch/>
        </p:blipFill>
        <p:spPr bwMode="auto">
          <a:xfrm>
            <a:off x="4114800" y="5326391"/>
            <a:ext cx="3200400" cy="112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402217"/>
            <a:ext cx="3390900" cy="186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descr="C:\Users\JOY\AppData\Local\Microsoft\Windows\Temporary Internet Files\Content.IE5\YJFFWOQQ\neuron_large[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1" y="4876800"/>
            <a:ext cx="3806570" cy="174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486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416814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cybreeleach.weebly.com/uploads/2/6/5/8/26585599/6145068_orig.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80"/>
          <a:stretch/>
        </p:blipFill>
        <p:spPr bwMode="auto">
          <a:xfrm>
            <a:off x="457200" y="3505200"/>
            <a:ext cx="4168140" cy="31337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346" y="1371600"/>
            <a:ext cx="417575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8608" b="26124"/>
          <a:stretch/>
        </p:blipFill>
        <p:spPr bwMode="auto">
          <a:xfrm>
            <a:off x="4625345" y="3937416"/>
            <a:ext cx="4175759" cy="269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271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0"/>
            <a:ext cx="9099884"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3019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457200"/>
            <a:ext cx="6457950" cy="1293028"/>
          </a:xfrm>
        </p:spPr>
        <p:txBody>
          <a:bodyPr/>
          <a:lstStyle/>
          <a:p>
            <a:r>
              <a:rPr lang="en-US" dirty="0" smtClean="0"/>
              <a:t>BIOLOGY</a:t>
            </a:r>
            <a:endParaRPr lang="en-US" dirty="0"/>
          </a:p>
        </p:txBody>
      </p:sp>
      <p:sp>
        <p:nvSpPr>
          <p:cNvPr id="3" name="Content Placeholder 2"/>
          <p:cNvSpPr>
            <a:spLocks noGrp="1"/>
          </p:cNvSpPr>
          <p:nvPr>
            <p:ph idx="1"/>
          </p:nvPr>
        </p:nvSpPr>
        <p:spPr>
          <a:xfrm>
            <a:off x="514350" y="1813207"/>
            <a:ext cx="8115300" cy="4587593"/>
          </a:xfrm>
        </p:spPr>
        <p:txBody>
          <a:bodyPr>
            <a:normAutofit/>
          </a:bodyPr>
          <a:lstStyle/>
          <a:p>
            <a:pPr marL="0" indent="0">
              <a:buNone/>
            </a:pPr>
            <a:r>
              <a:rPr lang="en-US" sz="3200" b="1" dirty="0" smtClean="0"/>
              <a:t>A structure associated with osmosis in the amoeba and paramecium is the:</a:t>
            </a:r>
          </a:p>
          <a:p>
            <a:pPr marL="0" indent="0">
              <a:buNone/>
            </a:pPr>
            <a:endParaRPr lang="en-US" dirty="0" smtClean="0"/>
          </a:p>
          <a:p>
            <a:pPr marL="514350" indent="-514350">
              <a:buFont typeface="+mj-lt"/>
              <a:buAutoNum type="alphaLcPeriod"/>
            </a:pPr>
            <a:r>
              <a:rPr lang="en-US" sz="3200" dirty="0" smtClean="0"/>
              <a:t>Nucleus</a:t>
            </a:r>
          </a:p>
          <a:p>
            <a:pPr marL="514350" indent="-514350">
              <a:buFont typeface="+mj-lt"/>
              <a:buAutoNum type="alphaLcPeriod"/>
            </a:pPr>
            <a:r>
              <a:rPr lang="en-US" sz="3200" dirty="0" smtClean="0"/>
              <a:t>Mitochondrion</a:t>
            </a:r>
          </a:p>
          <a:p>
            <a:pPr marL="514350" indent="-514350">
              <a:buFont typeface="+mj-lt"/>
              <a:buAutoNum type="alphaLcPeriod"/>
            </a:pPr>
            <a:r>
              <a:rPr lang="en-US" sz="3200" dirty="0" smtClean="0"/>
              <a:t>Contractile vacuole</a:t>
            </a:r>
          </a:p>
          <a:p>
            <a:pPr marL="514350" indent="-514350">
              <a:buFont typeface="+mj-lt"/>
              <a:buAutoNum type="alphaLcPeriod"/>
            </a:pPr>
            <a:r>
              <a:rPr lang="en-US" sz="3200" dirty="0" smtClean="0"/>
              <a:t>ribosome</a:t>
            </a:r>
          </a:p>
          <a:p>
            <a:pPr marL="0" indent="0">
              <a:buNone/>
            </a:pPr>
            <a:endParaRPr lang="en-US" sz="3200" dirty="0" smtClean="0"/>
          </a:p>
          <a:p>
            <a:pPr marL="0" indent="0">
              <a:buNone/>
            </a:pPr>
            <a:endParaRPr lang="en-US" sz="3200" dirty="0" smtClean="0"/>
          </a:p>
          <a:p>
            <a:pPr marL="0" indent="0">
              <a:buNone/>
            </a:pPr>
            <a:endParaRPr lang="en-US" sz="3200" dirty="0"/>
          </a:p>
        </p:txBody>
      </p:sp>
      <p:sp>
        <p:nvSpPr>
          <p:cNvPr id="4" name="Rectangle 3"/>
          <p:cNvSpPr/>
          <p:nvPr/>
        </p:nvSpPr>
        <p:spPr>
          <a:xfrm>
            <a:off x="533400" y="4343400"/>
            <a:ext cx="48006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45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609600"/>
            <a:ext cx="6457950" cy="1293028"/>
          </a:xfrm>
        </p:spPr>
        <p:txBody>
          <a:bodyPr/>
          <a:lstStyle/>
          <a:p>
            <a:r>
              <a:rPr lang="en-US" dirty="0" smtClean="0"/>
              <a:t>VIDEO ON CELL STRUCTURE</a:t>
            </a:r>
            <a:endParaRPr lang="en-US" dirty="0"/>
          </a:p>
        </p:txBody>
      </p:sp>
      <p:sp>
        <p:nvSpPr>
          <p:cNvPr id="3" name="Content Placeholder 2"/>
          <p:cNvSpPr>
            <a:spLocks noGrp="1"/>
          </p:cNvSpPr>
          <p:nvPr>
            <p:ph idx="1"/>
          </p:nvPr>
        </p:nvSpPr>
        <p:spPr>
          <a:xfrm>
            <a:off x="514350" y="2133600"/>
            <a:ext cx="8115300" cy="4419600"/>
          </a:xfrm>
        </p:spPr>
        <p:txBody>
          <a:bodyPr>
            <a:normAutofit lnSpcReduction="10000"/>
          </a:bodyPr>
          <a:lstStyle/>
          <a:p>
            <a:r>
              <a:rPr lang="en-US" sz="2600" dirty="0" smtClean="0"/>
              <a:t>This animated video gives a complete overview of all the cell parts as well as describes the functions of each:</a:t>
            </a:r>
          </a:p>
          <a:p>
            <a:pPr marL="457200" lvl="1" indent="0">
              <a:buNone/>
            </a:pPr>
            <a:endParaRPr lang="en-US" sz="2600" dirty="0" smtClean="0">
              <a:hlinkClick r:id="rId3"/>
            </a:endParaRPr>
          </a:p>
          <a:p>
            <a:pPr marL="457200" lvl="1" indent="0">
              <a:buNone/>
            </a:pPr>
            <a:r>
              <a:rPr lang="en-US" sz="2600" dirty="0" smtClean="0">
                <a:hlinkClick r:id="rId3"/>
              </a:rPr>
              <a:t>https</a:t>
            </a:r>
            <a:r>
              <a:rPr lang="en-US" sz="2600" dirty="0">
                <a:hlinkClick r:id="rId3"/>
              </a:rPr>
              <a:t>://</a:t>
            </a:r>
            <a:r>
              <a:rPr lang="en-US" sz="2600" dirty="0" smtClean="0">
                <a:hlinkClick r:id="rId3"/>
              </a:rPr>
              <a:t>youtu.be/URUJD5NEXC8</a:t>
            </a:r>
            <a:endParaRPr lang="en-US" sz="2600" dirty="0" smtClean="0"/>
          </a:p>
          <a:p>
            <a:pPr marL="457200" lvl="1" indent="0">
              <a:buNone/>
            </a:pPr>
            <a:endParaRPr lang="en-US" sz="2600" dirty="0"/>
          </a:p>
          <a:p>
            <a:r>
              <a:rPr lang="en-US" sz="2600" dirty="0" smtClean="0"/>
              <a:t>An excellent resource with tons of information about the cell with additional links to illustrations of all cell parts, 3D </a:t>
            </a:r>
            <a:r>
              <a:rPr lang="en-US" sz="2600" dirty="0" err="1" smtClean="0"/>
              <a:t>models,etc</a:t>
            </a:r>
            <a:r>
              <a:rPr lang="en-US" sz="2600" dirty="0" smtClean="0"/>
              <a:t>.</a:t>
            </a:r>
          </a:p>
          <a:p>
            <a:pPr marL="0" indent="0">
              <a:buNone/>
            </a:pPr>
            <a:endParaRPr lang="en-US" sz="2600" dirty="0" smtClean="0"/>
          </a:p>
          <a:p>
            <a:pPr marL="457200" lvl="1" indent="0">
              <a:buNone/>
            </a:pPr>
            <a:r>
              <a:rPr lang="en-US" sz="2600" dirty="0">
                <a:hlinkClick r:id="rId4"/>
              </a:rPr>
              <a:t>https://</a:t>
            </a:r>
            <a:r>
              <a:rPr lang="en-US" sz="2600" dirty="0" smtClean="0">
                <a:hlinkClick r:id="rId4"/>
              </a:rPr>
              <a:t>ghr.nlm.nih.gov/primer/basics/cell</a:t>
            </a:r>
            <a:endParaRPr lang="en-US" sz="2600" dirty="0" smtClean="0"/>
          </a:p>
          <a:p>
            <a:pPr marL="457200" lvl="1" indent="0">
              <a:buNone/>
            </a:pPr>
            <a:endParaRPr lang="en-US" sz="2600" dirty="0"/>
          </a:p>
        </p:txBody>
      </p:sp>
    </p:spTree>
    <p:extLst>
      <p:ext uri="{BB962C8B-B14F-4D97-AF65-F5344CB8AC3E}">
        <p14:creationId xmlns:p14="http://schemas.microsoft.com/office/powerpoint/2010/main" val="838320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Cellular Metabolism</a:t>
            </a:r>
            <a:endParaRPr lang="en-US" b="1" dirty="0"/>
          </a:p>
        </p:txBody>
      </p:sp>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38" t="11600" r="12048" b="22102"/>
          <a:stretch/>
        </p:blipFill>
        <p:spPr bwMode="auto">
          <a:xfrm>
            <a:off x="381001" y="709868"/>
            <a:ext cx="5865254" cy="317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1.bp.blogspot.com/_ayaNJlg8TrQ/TO44SaqDEOI/AAAAAAAAAGk/8IUnM_6dFTk/s1600/cau%2Btao%2Bphan%2Btu%2BNAD%2Bva%2BNAD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14800"/>
            <a:ext cx="3852930" cy="2607476"/>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52850"/>
            <a:ext cx="39370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13628" y="1097292"/>
            <a:ext cx="914400" cy="584775"/>
          </a:xfrm>
          <a:prstGeom prst="rect">
            <a:avLst/>
          </a:prstGeom>
          <a:noFill/>
        </p:spPr>
        <p:txBody>
          <a:bodyPr wrap="square" rtlCol="0">
            <a:spAutoFit/>
          </a:bodyPr>
          <a:lstStyle/>
          <a:p>
            <a:r>
              <a:rPr lang="en-US" sz="3200" b="1" dirty="0" smtClean="0">
                <a:solidFill>
                  <a:srgbClr val="FF0000"/>
                </a:solidFill>
              </a:rPr>
              <a:t>ATP</a:t>
            </a:r>
            <a:endParaRPr lang="en-US" sz="3200" b="1" dirty="0">
              <a:solidFill>
                <a:srgbClr val="FF0000"/>
              </a:solidFill>
            </a:endParaRPr>
          </a:p>
        </p:txBody>
      </p:sp>
    </p:spTree>
    <p:extLst>
      <p:ext uri="{BB962C8B-B14F-4D97-AF65-F5344CB8AC3E}">
        <p14:creationId xmlns:p14="http://schemas.microsoft.com/office/powerpoint/2010/main" val="1576974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a:t>
            </a:r>
            <a:endParaRPr lang="en-US" dirty="0"/>
          </a:p>
        </p:txBody>
      </p:sp>
      <p:sp>
        <p:nvSpPr>
          <p:cNvPr id="3" name="Content Placeholder 2"/>
          <p:cNvSpPr>
            <a:spLocks noGrp="1"/>
          </p:cNvSpPr>
          <p:nvPr>
            <p:ph idx="1"/>
          </p:nvPr>
        </p:nvSpPr>
        <p:spPr/>
        <p:txBody>
          <a:bodyPr/>
          <a:lstStyle/>
          <a:p>
            <a:r>
              <a:rPr lang="en-US" dirty="0" smtClean="0"/>
              <a:t>Process by which we get energy from food</a:t>
            </a:r>
          </a:p>
          <a:p>
            <a:pPr lvl="1"/>
            <a:r>
              <a:rPr lang="en-US" dirty="0" err="1" smtClean="0"/>
              <a:t>Anerobic</a:t>
            </a:r>
            <a:r>
              <a:rPr lang="en-US" dirty="0" smtClean="0"/>
              <a:t> : without oxygen, less efficient b/c it produces less ATP</a:t>
            </a:r>
          </a:p>
          <a:p>
            <a:pPr lvl="1"/>
            <a:r>
              <a:rPr lang="en-US" dirty="0" smtClean="0"/>
              <a:t>Aerobic: with oxygen, opposite of photosynthesis where glucose is used at a cellular level to obtain energy</a:t>
            </a:r>
          </a:p>
          <a:p>
            <a:pPr lvl="2"/>
            <a:r>
              <a:rPr lang="en-US" dirty="0" smtClean="0"/>
              <a:t>Begins in cytoplasm, ends in mitochondria</a:t>
            </a:r>
          </a:p>
          <a:p>
            <a:pPr lvl="2"/>
            <a:r>
              <a:rPr lang="en-US" dirty="0" smtClean="0"/>
              <a:t>Energy from glucose is stored as ATP</a:t>
            </a:r>
            <a:endParaRPr lang="en-US" dirty="0"/>
          </a:p>
        </p:txBody>
      </p:sp>
    </p:spTree>
    <p:extLst>
      <p:ext uri="{BB962C8B-B14F-4D97-AF65-F5344CB8AC3E}">
        <p14:creationId xmlns:p14="http://schemas.microsoft.com/office/powerpoint/2010/main" val="704942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vert="horz" lIns="91440" tIns="45720" rIns="91440" bIns="45720" rtlCol="0" anchor="ctr">
            <a:normAutofit/>
          </a:bodyPr>
          <a:lstStyle/>
          <a:p>
            <a:r>
              <a:rPr lang="en-US" b="1" dirty="0" smtClean="0"/>
              <a:t>Aerobic Cellular Respiration</a:t>
            </a:r>
            <a:endParaRPr lang="en-US" b="1"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749312"/>
            <a:ext cx="7086600" cy="525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confluence.crbs.ucsd.edu/download/attachments/33490357/cellular_respiration_modified.jpg?version=1&amp;modificationDate=1310150975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490" y="5715012"/>
            <a:ext cx="4781550" cy="100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96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STEP 1. Glycolysis</a:t>
            </a:r>
            <a:endParaRPr lang="en-US" b="1"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914408"/>
            <a:ext cx="8991600" cy="512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5334000"/>
            <a:ext cx="4114800"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625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STEP 2. Pyruvic Acid Conversion</a:t>
            </a:r>
            <a:endParaRPr lang="en-US" b="1" dirty="0"/>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2871" y="1231095"/>
            <a:ext cx="8506330" cy="471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010400" y="2438400"/>
            <a:ext cx="160020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STEP 3. Krebs Cycle</a:t>
            </a:r>
            <a:endParaRPr lang="en-US" b="1"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1" y="800544"/>
            <a:ext cx="6424100" cy="575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05400" y="5410200"/>
            <a:ext cx="3810000" cy="1107996"/>
          </a:xfrm>
          <a:prstGeom prst="rect">
            <a:avLst/>
          </a:prstGeom>
          <a:solidFill>
            <a:srgbClr val="FFC000"/>
          </a:solidFill>
          <a:ln w="38100">
            <a:solidFill>
              <a:srgbClr val="FF0000"/>
            </a:solidFill>
          </a:ln>
        </p:spPr>
        <p:txBody>
          <a:bodyPr wrap="square" rtlCol="0">
            <a:spAutoFit/>
          </a:bodyPr>
          <a:lstStyle/>
          <a:p>
            <a:r>
              <a:rPr lang="en-US" sz="2200" b="1" dirty="0" smtClean="0"/>
              <a:t>Produces 2 ATP and many NADH and FADH</a:t>
            </a:r>
            <a:r>
              <a:rPr lang="en-US" sz="2200" b="1" baseline="-25000" dirty="0" smtClean="0"/>
              <a:t>2</a:t>
            </a:r>
            <a:r>
              <a:rPr lang="en-US" sz="2200" b="1" dirty="0" smtClean="0"/>
              <a:t> molecules that provide energy in H bonds</a:t>
            </a:r>
            <a:endParaRPr lang="en-US" sz="2200" b="1" dirty="0"/>
          </a:p>
        </p:txBody>
      </p:sp>
    </p:spTree>
    <p:extLst>
      <p:ext uri="{BB962C8B-B14F-4D97-AF65-F5344CB8AC3E}">
        <p14:creationId xmlns:p14="http://schemas.microsoft.com/office/powerpoint/2010/main" val="1424767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pPr>
            <a:r>
              <a:rPr lang="en-US" sz="3200" dirty="0">
                <a:solidFill>
                  <a:prstClr val="black"/>
                </a:solidFill>
                <a:ea typeface="+mn-ea"/>
                <a:cs typeface="+mn-cs"/>
              </a:rPr>
              <a:t/>
            </a:r>
            <a:br>
              <a:rPr lang="en-US" sz="3200" dirty="0">
                <a:solidFill>
                  <a:prstClr val="black"/>
                </a:solidFill>
                <a:ea typeface="+mn-ea"/>
                <a:cs typeface="+mn-cs"/>
              </a:rPr>
            </a:br>
            <a:endParaRPr lang="en-US" dirty="0"/>
          </a:p>
        </p:txBody>
      </p:sp>
      <p:pic>
        <p:nvPicPr>
          <p:cNvPr id="16389" name="Picture 5" descr="http://classes.midlandstech.edu/carterp/Courses/bio211/chap24/Slide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85850"/>
            <a:ext cx="82677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5400000">
            <a:off x="3384208" y="197206"/>
            <a:ext cx="1384995" cy="2971799"/>
          </a:xfrm>
          <a:prstGeom prst="rect">
            <a:avLst/>
          </a:prstGeom>
          <a:solidFill>
            <a:srgbClr val="FFC000"/>
          </a:solidFill>
          <a:ln>
            <a:solidFill>
              <a:schemeClr val="tx1"/>
            </a:solidFill>
          </a:ln>
        </p:spPr>
        <p:txBody>
          <a:bodyPr vert="vert270" wrap="square" rtlCol="0">
            <a:spAutoFit/>
          </a:bodyPr>
          <a:lstStyle/>
          <a:p>
            <a:r>
              <a:rPr lang="en-US" sz="2600" b="1" dirty="0" smtClean="0"/>
              <a:t>STEP 4</a:t>
            </a:r>
          </a:p>
          <a:p>
            <a:r>
              <a:rPr lang="en-US" sz="2600" b="1" dirty="0" smtClean="0"/>
              <a:t>Electron Transport Chain</a:t>
            </a:r>
            <a:endParaRPr lang="en-US" sz="2600" b="1" dirty="0"/>
          </a:p>
        </p:txBody>
      </p:sp>
    </p:spTree>
    <p:extLst>
      <p:ext uri="{BB962C8B-B14F-4D97-AF65-F5344CB8AC3E}">
        <p14:creationId xmlns:p14="http://schemas.microsoft.com/office/powerpoint/2010/main" val="221885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Topics To Know</a:t>
            </a:r>
            <a:endParaRPr lang="en-US" b="1" dirty="0"/>
          </a:p>
        </p:txBody>
      </p:sp>
      <p:sp>
        <p:nvSpPr>
          <p:cNvPr id="3" name="Content Placeholder 2"/>
          <p:cNvSpPr>
            <a:spLocks noGrp="1"/>
          </p:cNvSpPr>
          <p:nvPr>
            <p:ph idx="1"/>
          </p:nvPr>
        </p:nvSpPr>
        <p:spPr>
          <a:xfrm>
            <a:off x="457200" y="960449"/>
            <a:ext cx="8229600" cy="4525963"/>
          </a:xfrm>
        </p:spPr>
        <p:txBody>
          <a:bodyPr>
            <a:normAutofit fontScale="62500" lnSpcReduction="20000"/>
          </a:bodyPr>
          <a:lstStyle/>
          <a:p>
            <a:r>
              <a:rPr lang="en-US" b="1" dirty="0" smtClean="0">
                <a:solidFill>
                  <a:srgbClr val="FF0000"/>
                </a:solidFill>
              </a:rPr>
              <a:t>4. Cell structure and function</a:t>
            </a:r>
          </a:p>
          <a:p>
            <a:r>
              <a:rPr lang="en-US" b="1" dirty="0" smtClean="0">
                <a:solidFill>
                  <a:srgbClr val="FF0000"/>
                </a:solidFill>
              </a:rPr>
              <a:t>3. Levels of organization</a:t>
            </a:r>
          </a:p>
          <a:p>
            <a:r>
              <a:rPr lang="en-US" dirty="0" smtClean="0"/>
              <a:t>Evolution: evidence and theories</a:t>
            </a:r>
          </a:p>
          <a:p>
            <a:r>
              <a:rPr lang="en-US" dirty="0" smtClean="0"/>
              <a:t>Evolution: Classification of organisms (Taxonomy)</a:t>
            </a:r>
          </a:p>
          <a:p>
            <a:r>
              <a:rPr lang="en-US" b="1" i="1" dirty="0" smtClean="0"/>
              <a:t>8. Diffusion and Osmosis</a:t>
            </a:r>
          </a:p>
          <a:p>
            <a:r>
              <a:rPr lang="en-US" b="1" dirty="0" smtClean="0">
                <a:solidFill>
                  <a:srgbClr val="FF0000"/>
                </a:solidFill>
              </a:rPr>
              <a:t>1. Ecology: Interrelationships</a:t>
            </a:r>
          </a:p>
          <a:p>
            <a:r>
              <a:rPr lang="en-US" b="1" dirty="0" smtClean="0">
                <a:solidFill>
                  <a:srgbClr val="FF0000"/>
                </a:solidFill>
              </a:rPr>
              <a:t>2. Plants and Photosynthesis</a:t>
            </a:r>
          </a:p>
          <a:p>
            <a:r>
              <a:rPr lang="en-US" b="1" i="1" dirty="0" smtClean="0"/>
              <a:t>7. Genetics (Dominance, Segregation and Independent Assortment)</a:t>
            </a:r>
          </a:p>
          <a:p>
            <a:r>
              <a:rPr lang="en-US" b="1" dirty="0" smtClean="0">
                <a:solidFill>
                  <a:srgbClr val="FF0000"/>
                </a:solidFill>
              </a:rPr>
              <a:t>6. DNA</a:t>
            </a:r>
          </a:p>
          <a:p>
            <a:r>
              <a:rPr lang="en-US" dirty="0" smtClean="0"/>
              <a:t>Research Procedures (data, light and electron microscope, variables, constants)</a:t>
            </a:r>
          </a:p>
          <a:p>
            <a:r>
              <a:rPr lang="en-US" dirty="0" smtClean="0"/>
              <a:t>Human A&amp; P (includes: Cellular Respiration, Reproduction)</a:t>
            </a:r>
          </a:p>
          <a:p>
            <a:r>
              <a:rPr lang="en-US" b="1" dirty="0" smtClean="0">
                <a:solidFill>
                  <a:srgbClr val="FF0000"/>
                </a:solidFill>
              </a:rPr>
              <a:t>5. Health (Nutrition, Diet and Exercise) </a:t>
            </a:r>
            <a:r>
              <a:rPr lang="en-US" dirty="0" smtClean="0"/>
              <a:t>(Sterilization Antisepsis and Cleanliness) (Smoking Alcohol and Drugs)(Food Prep and Storage) (Disease Transmission)</a:t>
            </a:r>
          </a:p>
          <a:p>
            <a:endParaRPr lang="en-US" dirty="0"/>
          </a:p>
        </p:txBody>
      </p:sp>
    </p:spTree>
    <p:extLst>
      <p:ext uri="{BB962C8B-B14F-4D97-AF65-F5344CB8AC3E}">
        <p14:creationId xmlns:p14="http://schemas.microsoft.com/office/powerpoint/2010/main" val="2912451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99" y="30340"/>
            <a:ext cx="8126403" cy="681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891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219200"/>
          </a:xfrm>
        </p:spPr>
        <p:txBody>
          <a:bodyPr>
            <a:normAutofit fontScale="90000"/>
          </a:bodyPr>
          <a:lstStyle/>
          <a:p>
            <a:r>
              <a:rPr lang="en-US" dirty="0" smtClean="0"/>
              <a:t>Anaerobic vs. Aerobic</a:t>
            </a:r>
            <a:br>
              <a:rPr lang="en-US" dirty="0" smtClean="0"/>
            </a:br>
            <a:r>
              <a:rPr lang="en-US" dirty="0" smtClean="0"/>
              <a:t>Cellular Respiration</a:t>
            </a:r>
            <a:endParaRPr 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5873" y="1371608"/>
            <a:ext cx="8117128" cy="515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1200" y="5257806"/>
            <a:ext cx="1828800" cy="523220"/>
          </a:xfrm>
          <a:prstGeom prst="rect">
            <a:avLst/>
          </a:prstGeom>
          <a:solidFill>
            <a:schemeClr val="accent6"/>
          </a:solidFill>
        </p:spPr>
        <p:txBody>
          <a:bodyPr wrap="square" rtlCol="0">
            <a:spAutoFit/>
          </a:bodyPr>
          <a:lstStyle/>
          <a:p>
            <a:pPr algn="ctr"/>
            <a:r>
              <a:rPr lang="en-US" sz="1400" b="1" dirty="0" smtClean="0">
                <a:latin typeface="Arial Rounded MT Bold" panose="020F0704030504030204" pitchFamily="34" charset="0"/>
              </a:rPr>
              <a:t>Electron Transport Chain</a:t>
            </a:r>
            <a:endParaRPr lang="en-US" sz="1400" b="1" dirty="0">
              <a:latin typeface="Arial Rounded MT Bold" panose="020F0704030504030204" pitchFamily="34" charset="0"/>
            </a:endParaRPr>
          </a:p>
        </p:txBody>
      </p:sp>
    </p:spTree>
    <p:extLst>
      <p:ext uri="{BB962C8B-B14F-4D97-AF65-F5344CB8AC3E}">
        <p14:creationId xmlns:p14="http://schemas.microsoft.com/office/powerpoint/2010/main" val="456472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 to online Resources for cell respiration</a:t>
            </a:r>
            <a:endParaRPr lang="en-US" dirty="0"/>
          </a:p>
        </p:txBody>
      </p:sp>
      <p:sp>
        <p:nvSpPr>
          <p:cNvPr id="3" name="Content Placeholder 2"/>
          <p:cNvSpPr>
            <a:spLocks noGrp="1"/>
          </p:cNvSpPr>
          <p:nvPr>
            <p:ph idx="1"/>
          </p:nvPr>
        </p:nvSpPr>
        <p:spPr>
          <a:xfrm>
            <a:off x="514350" y="2194573"/>
            <a:ext cx="8115300" cy="4434827"/>
          </a:xfrm>
        </p:spPr>
        <p:txBody>
          <a:bodyPr>
            <a:normAutofit/>
          </a:bodyPr>
          <a:lstStyle/>
          <a:p>
            <a:r>
              <a:rPr lang="en-US" sz="2400" dirty="0" smtClean="0"/>
              <a:t>For more information on how cells obtain energy from food, please reference this link to the following online article:</a:t>
            </a:r>
          </a:p>
          <a:p>
            <a:pPr marL="457200" lvl="1" indent="0">
              <a:buNone/>
            </a:pPr>
            <a:r>
              <a:rPr lang="en-US" sz="2400" dirty="0">
                <a:hlinkClick r:id="rId3"/>
              </a:rPr>
              <a:t>http://www.ncbi.nlm.nih.gov/books/NBK26882</a:t>
            </a:r>
            <a:r>
              <a:rPr lang="en-US" sz="2400" dirty="0" smtClean="0">
                <a:hlinkClick r:id="rId3"/>
              </a:rPr>
              <a:t>/</a:t>
            </a:r>
            <a:endParaRPr lang="en-US" sz="2400" dirty="0" smtClean="0"/>
          </a:p>
          <a:p>
            <a:pPr marL="457200" lvl="1" indent="0">
              <a:buNone/>
            </a:pPr>
            <a:endParaRPr lang="en-US" sz="2400" dirty="0"/>
          </a:p>
          <a:p>
            <a:r>
              <a:rPr lang="en-US" sz="2400" dirty="0" smtClean="0"/>
              <a:t>These videos helps to overview the topic:</a:t>
            </a:r>
          </a:p>
          <a:p>
            <a:pPr marL="457200" lvl="1" indent="0">
              <a:buNone/>
            </a:pPr>
            <a:r>
              <a:rPr lang="en-US" sz="2400" dirty="0">
                <a:hlinkClick r:id="rId4"/>
              </a:rPr>
              <a:t>https://</a:t>
            </a:r>
            <a:r>
              <a:rPr lang="en-US" sz="2400" dirty="0" smtClean="0">
                <a:hlinkClick r:id="rId4"/>
              </a:rPr>
              <a:t>youtu.be/00jbG_cfGuQ</a:t>
            </a:r>
            <a:endParaRPr lang="en-US" sz="2400" dirty="0" smtClean="0"/>
          </a:p>
          <a:p>
            <a:pPr marL="457200" lvl="1" indent="0">
              <a:buNone/>
            </a:pPr>
            <a:endParaRPr lang="en-US" sz="2400" dirty="0"/>
          </a:p>
          <a:p>
            <a:pPr marL="457200" lvl="1" indent="0">
              <a:buNone/>
            </a:pPr>
            <a:r>
              <a:rPr lang="en-US" sz="2400" dirty="0">
                <a:hlinkClick r:id="rId5"/>
              </a:rPr>
              <a:t>https://</a:t>
            </a:r>
            <a:r>
              <a:rPr lang="en-US" sz="2400" dirty="0" smtClean="0">
                <a:hlinkClick r:id="rId5"/>
              </a:rPr>
              <a:t>youtu.be/aA8d-tt6dII</a:t>
            </a:r>
            <a:r>
              <a:rPr lang="en-US" sz="2400" dirty="0" smtClean="0"/>
              <a:t> (has a tendency to be a little long-winded…..the original video I had has been removed so I am still searching…..)</a:t>
            </a:r>
          </a:p>
          <a:p>
            <a:pPr marL="457200" lvl="1" indent="0">
              <a:buNone/>
            </a:pPr>
            <a:endParaRPr lang="en-US" sz="2400" dirty="0" smtClean="0"/>
          </a:p>
          <a:p>
            <a:pPr marL="457200" lvl="1" indent="0">
              <a:buNone/>
            </a:pPr>
            <a:endParaRPr lang="en-US" sz="2400" dirty="0"/>
          </a:p>
        </p:txBody>
      </p:sp>
    </p:spTree>
    <p:extLst>
      <p:ext uri="{BB962C8B-B14F-4D97-AF65-F5344CB8AC3E}">
        <p14:creationId xmlns:p14="http://schemas.microsoft.com/office/powerpoint/2010/main" val="3675570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Mitosis vs. Meiosis</a:t>
            </a:r>
            <a:endParaRPr lang="en-US" dirty="0"/>
          </a:p>
        </p:txBody>
      </p:sp>
      <p:sp>
        <p:nvSpPr>
          <p:cNvPr id="3" name="Text Placeholder 2"/>
          <p:cNvSpPr>
            <a:spLocks noGrp="1"/>
          </p:cNvSpPr>
          <p:nvPr>
            <p:ph type="body" idx="1"/>
          </p:nvPr>
        </p:nvSpPr>
        <p:spPr>
          <a:xfrm>
            <a:off x="457200" y="1066800"/>
            <a:ext cx="4040188" cy="639762"/>
          </a:xfrm>
        </p:spPr>
        <p:txBody>
          <a:bodyPr/>
          <a:lstStyle/>
          <a:p>
            <a:pPr algn="ctr"/>
            <a:r>
              <a:rPr lang="en-US" dirty="0" smtClean="0"/>
              <a:t>Mitosis: GROWTH &amp; REPAIR</a:t>
            </a:r>
            <a:endParaRPr lang="en-US" dirty="0"/>
          </a:p>
        </p:txBody>
      </p:sp>
      <p:sp>
        <p:nvSpPr>
          <p:cNvPr id="4" name="Content Placeholder 3"/>
          <p:cNvSpPr>
            <a:spLocks noGrp="1"/>
          </p:cNvSpPr>
          <p:nvPr>
            <p:ph sz="half" idx="2"/>
          </p:nvPr>
        </p:nvSpPr>
        <p:spPr>
          <a:xfrm>
            <a:off x="379413" y="1874837"/>
            <a:ext cx="4116388" cy="4373563"/>
          </a:xfrm>
        </p:spPr>
        <p:txBody>
          <a:bodyPr>
            <a:normAutofit/>
          </a:bodyPr>
          <a:lstStyle/>
          <a:p>
            <a:r>
              <a:rPr lang="en-US" dirty="0" smtClean="0"/>
              <a:t>Undergo interphase  to duplicate chromosomes</a:t>
            </a:r>
          </a:p>
          <a:p>
            <a:r>
              <a:rPr lang="en-US" dirty="0" smtClean="0"/>
              <a:t>One round of cell division</a:t>
            </a:r>
          </a:p>
          <a:p>
            <a:pPr lvl="1"/>
            <a:r>
              <a:rPr lang="en-US" dirty="0" smtClean="0"/>
              <a:t>Prophase</a:t>
            </a:r>
          </a:p>
          <a:p>
            <a:pPr lvl="1"/>
            <a:r>
              <a:rPr lang="en-US" dirty="0" smtClean="0"/>
              <a:t>Metaphase</a:t>
            </a:r>
          </a:p>
          <a:p>
            <a:pPr lvl="1"/>
            <a:r>
              <a:rPr lang="en-US" dirty="0" smtClean="0"/>
              <a:t>Anaphase</a:t>
            </a:r>
          </a:p>
          <a:p>
            <a:pPr lvl="1"/>
            <a:r>
              <a:rPr lang="en-US" dirty="0" smtClean="0"/>
              <a:t>Telophase</a:t>
            </a:r>
          </a:p>
          <a:p>
            <a:r>
              <a:rPr lang="en-US" dirty="0" smtClean="0"/>
              <a:t>Results in 2 genetically identical cells → diploid </a:t>
            </a:r>
            <a:r>
              <a:rPr lang="en-US" dirty="0"/>
              <a:t>(double/full) </a:t>
            </a:r>
            <a:r>
              <a:rPr lang="en-US" dirty="0" smtClean="0"/>
              <a:t>#  of chromosomes</a:t>
            </a:r>
            <a:endParaRPr lang="en-US" dirty="0"/>
          </a:p>
        </p:txBody>
      </p:sp>
      <p:sp>
        <p:nvSpPr>
          <p:cNvPr id="5" name="Text Placeholder 4"/>
          <p:cNvSpPr>
            <a:spLocks noGrp="1"/>
          </p:cNvSpPr>
          <p:nvPr>
            <p:ph type="body" sz="quarter" idx="3"/>
          </p:nvPr>
        </p:nvSpPr>
        <p:spPr>
          <a:xfrm>
            <a:off x="4645031" y="1066800"/>
            <a:ext cx="4194175" cy="639762"/>
          </a:xfrm>
        </p:spPr>
        <p:txBody>
          <a:bodyPr>
            <a:normAutofit fontScale="92500"/>
          </a:bodyPr>
          <a:lstStyle/>
          <a:p>
            <a:pPr algn="ctr"/>
            <a:r>
              <a:rPr lang="en-US" dirty="0" smtClean="0"/>
              <a:t>Meiosis: SEXUAL REPRODUCTION</a:t>
            </a:r>
            <a:endParaRPr lang="en-US" dirty="0"/>
          </a:p>
        </p:txBody>
      </p:sp>
      <p:sp>
        <p:nvSpPr>
          <p:cNvPr id="6" name="Content Placeholder 5"/>
          <p:cNvSpPr>
            <a:spLocks noGrp="1"/>
          </p:cNvSpPr>
          <p:nvPr>
            <p:ph sz="quarter" idx="4"/>
          </p:nvPr>
        </p:nvSpPr>
        <p:spPr>
          <a:xfrm>
            <a:off x="4645031" y="1874837"/>
            <a:ext cx="4194175" cy="4373563"/>
          </a:xfrm>
        </p:spPr>
        <p:txBody>
          <a:bodyPr>
            <a:normAutofit/>
          </a:bodyPr>
          <a:lstStyle/>
          <a:p>
            <a:r>
              <a:rPr lang="en-US" dirty="0"/>
              <a:t>Undergo interphase  to duplicate </a:t>
            </a:r>
            <a:r>
              <a:rPr lang="en-US" dirty="0" smtClean="0"/>
              <a:t>chromosomes</a:t>
            </a:r>
          </a:p>
          <a:p>
            <a:r>
              <a:rPr lang="en-US" dirty="0" smtClean="0"/>
              <a:t>Two rounds of cell division</a:t>
            </a:r>
          </a:p>
          <a:p>
            <a:pPr lvl="1"/>
            <a:r>
              <a:rPr lang="en-US" dirty="0" smtClean="0"/>
              <a:t>Prophase I	</a:t>
            </a:r>
          </a:p>
          <a:p>
            <a:pPr lvl="1"/>
            <a:r>
              <a:rPr lang="en-US" dirty="0" smtClean="0"/>
              <a:t>Metaphase I</a:t>
            </a:r>
          </a:p>
          <a:p>
            <a:pPr lvl="1"/>
            <a:r>
              <a:rPr lang="en-US" dirty="0" smtClean="0"/>
              <a:t>Anaphase I</a:t>
            </a:r>
          </a:p>
          <a:p>
            <a:pPr lvl="1"/>
            <a:r>
              <a:rPr lang="en-US" dirty="0" smtClean="0"/>
              <a:t>Telophase I</a:t>
            </a:r>
          </a:p>
          <a:p>
            <a:r>
              <a:rPr lang="en-US" dirty="0" smtClean="0"/>
              <a:t>Results in 4 genetically different cells → haploid  (half) # of chromosomes</a:t>
            </a:r>
            <a:endParaRPr lang="en-US" dirty="0"/>
          </a:p>
          <a:p>
            <a:endParaRPr lang="en-US" dirty="0"/>
          </a:p>
        </p:txBody>
      </p:sp>
      <p:sp>
        <p:nvSpPr>
          <p:cNvPr id="8" name="TextBox 7"/>
          <p:cNvSpPr txBox="1"/>
          <p:nvPr/>
        </p:nvSpPr>
        <p:spPr>
          <a:xfrm>
            <a:off x="6543065" y="2971806"/>
            <a:ext cx="2296141" cy="1508105"/>
          </a:xfrm>
          <a:prstGeom prst="rect">
            <a:avLst/>
          </a:prstGeom>
          <a:noFill/>
        </p:spPr>
        <p:txBody>
          <a:bodyPr wrap="none" rtlCol="0">
            <a:spAutoFit/>
          </a:bodyPr>
          <a:lstStyle/>
          <a:p>
            <a:pPr marL="742950" lvl="1" indent="-285750">
              <a:spcBef>
                <a:spcPct val="20000"/>
              </a:spcBef>
              <a:buFont typeface="Arial" panose="020B0604020202020204" pitchFamily="34" charset="0"/>
              <a:buChar char="–"/>
            </a:pPr>
            <a:r>
              <a:rPr lang="en-US" sz="2000" dirty="0" smtClean="0"/>
              <a:t>Prophase II</a:t>
            </a:r>
          </a:p>
          <a:p>
            <a:pPr marL="742950" lvl="1" indent="-285750">
              <a:spcBef>
                <a:spcPct val="20000"/>
              </a:spcBef>
              <a:buFont typeface="Arial" panose="020B0604020202020204" pitchFamily="34" charset="0"/>
              <a:buChar char="–"/>
            </a:pPr>
            <a:r>
              <a:rPr lang="en-US" sz="2000" dirty="0" smtClean="0"/>
              <a:t>Metaphase </a:t>
            </a:r>
            <a:r>
              <a:rPr lang="en-US" sz="2000" dirty="0"/>
              <a:t>II</a:t>
            </a:r>
          </a:p>
          <a:p>
            <a:pPr marL="742950" lvl="1" indent="-285750">
              <a:spcBef>
                <a:spcPct val="20000"/>
              </a:spcBef>
              <a:buFont typeface="Arial" panose="020B0604020202020204" pitchFamily="34" charset="0"/>
              <a:buChar char="–"/>
            </a:pPr>
            <a:r>
              <a:rPr lang="en-US" sz="2000" dirty="0"/>
              <a:t>Anaphase II</a:t>
            </a:r>
          </a:p>
          <a:p>
            <a:pPr marL="742950" lvl="1" indent="-285750">
              <a:spcBef>
                <a:spcPct val="20000"/>
              </a:spcBef>
              <a:buFont typeface="Arial" panose="020B0604020202020204" pitchFamily="34" charset="0"/>
              <a:buChar char="–"/>
            </a:pPr>
            <a:r>
              <a:rPr lang="en-US" sz="2000" dirty="0" smtClean="0"/>
              <a:t>Telophase II</a:t>
            </a:r>
            <a:endParaRPr lang="en-US" sz="2000" dirty="0"/>
          </a:p>
        </p:txBody>
      </p:sp>
    </p:spTree>
    <p:extLst>
      <p:ext uri="{BB962C8B-B14F-4D97-AF65-F5344CB8AC3E}">
        <p14:creationId xmlns:p14="http://schemas.microsoft.com/office/powerpoint/2010/main" val="830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927" y="1747844"/>
            <a:ext cx="6046150" cy="404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200564"/>
            <a:ext cx="8305800" cy="1323439"/>
          </a:xfrm>
          <a:prstGeom prst="rect">
            <a:avLst/>
          </a:prstGeom>
          <a:noFill/>
        </p:spPr>
        <p:txBody>
          <a:bodyPr wrap="square" rtlCol="0">
            <a:spAutoFit/>
          </a:bodyPr>
          <a:lstStyle/>
          <a:p>
            <a:pPr algn="ctr"/>
            <a:r>
              <a:rPr lang="en-US" sz="4000" b="1" dirty="0" smtClean="0"/>
              <a:t>Cell Cycle</a:t>
            </a:r>
            <a:r>
              <a:rPr lang="en-US" sz="4000" dirty="0" smtClean="0"/>
              <a:t>: interphase, mitosis and </a:t>
            </a:r>
          </a:p>
          <a:p>
            <a:pPr algn="ctr"/>
            <a:r>
              <a:rPr lang="en-US" sz="4000" dirty="0" smtClean="0"/>
              <a:t>cytokinesis</a:t>
            </a:r>
            <a:endParaRPr lang="en-US" sz="4000" dirty="0"/>
          </a:p>
        </p:txBody>
      </p:sp>
      <p:sp>
        <p:nvSpPr>
          <p:cNvPr id="3" name="TextBox 2"/>
          <p:cNvSpPr txBox="1"/>
          <p:nvPr/>
        </p:nvSpPr>
        <p:spPr>
          <a:xfrm>
            <a:off x="1905000" y="5984569"/>
            <a:ext cx="3733800" cy="492443"/>
          </a:xfrm>
          <a:prstGeom prst="rect">
            <a:avLst/>
          </a:prstGeom>
          <a:solidFill>
            <a:srgbClr val="FFC000"/>
          </a:solidFill>
          <a:ln>
            <a:solidFill>
              <a:schemeClr val="tx1"/>
            </a:solidFill>
          </a:ln>
        </p:spPr>
        <p:txBody>
          <a:bodyPr wrap="square" rtlCol="0">
            <a:spAutoFit/>
          </a:bodyPr>
          <a:lstStyle/>
          <a:p>
            <a:r>
              <a:rPr lang="en-US" sz="2600" dirty="0" smtClean="0"/>
              <a:t>New cells being produced</a:t>
            </a:r>
            <a:endParaRPr lang="en-US" sz="2600" dirty="0"/>
          </a:p>
        </p:txBody>
      </p:sp>
      <p:sp>
        <p:nvSpPr>
          <p:cNvPr id="4" name="Curved Right Arrow 3"/>
          <p:cNvSpPr/>
          <p:nvPr/>
        </p:nvSpPr>
        <p:spPr>
          <a:xfrm>
            <a:off x="685800" y="4724400"/>
            <a:ext cx="990600" cy="1658778"/>
          </a:xfrm>
          <a:prstGeom prst="curvedRightArrow">
            <a:avLst>
              <a:gd name="adj1" fmla="val 14070"/>
              <a:gd name="adj2" fmla="val 50000"/>
              <a:gd name="adj3" fmla="val 25000"/>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9435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smtClean="0"/>
              <a:t>Mitosis</a:t>
            </a:r>
            <a:endParaRPr lang="en-US" b="1"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0224" y="757700"/>
            <a:ext cx="7027976" cy="6024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438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2697" y="76200"/>
            <a:ext cx="7513109" cy="563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6" y="5334000"/>
            <a:ext cx="8762999" cy="1292662"/>
          </a:xfrm>
          <a:prstGeom prst="rect">
            <a:avLst/>
          </a:prstGeom>
          <a:solidFill>
            <a:srgbClr val="FFC000"/>
          </a:solidFill>
          <a:ln>
            <a:solidFill>
              <a:schemeClr val="tx1"/>
            </a:solidFill>
          </a:ln>
        </p:spPr>
        <p:txBody>
          <a:bodyPr wrap="square" rtlCol="0">
            <a:spAutoFit/>
          </a:bodyPr>
          <a:lstStyle/>
          <a:p>
            <a:pPr algn="ctr"/>
            <a:r>
              <a:rPr lang="en-US" sz="2600" dirty="0"/>
              <a:t>In the plant cells, the phases for mitosis are the same, </a:t>
            </a:r>
            <a:r>
              <a:rPr lang="en-US" sz="2600" dirty="0" smtClean="0"/>
              <a:t>however</a:t>
            </a:r>
          </a:p>
          <a:p>
            <a:pPr algn="ctr"/>
            <a:r>
              <a:rPr lang="en-US" sz="2600" dirty="0" smtClean="0"/>
              <a:t> </a:t>
            </a:r>
            <a:r>
              <a:rPr lang="en-US" sz="2600" dirty="0"/>
              <a:t>during telophase </a:t>
            </a:r>
            <a:r>
              <a:rPr lang="en-US" sz="2600" dirty="0" smtClean="0"/>
              <a:t>the </a:t>
            </a:r>
            <a:r>
              <a:rPr lang="en-US" sz="2600" u="sng" dirty="0"/>
              <a:t>formation of a new cell plate </a:t>
            </a:r>
            <a:r>
              <a:rPr lang="en-US" sz="2600" dirty="0"/>
              <a:t>must occur </a:t>
            </a:r>
            <a:endParaRPr lang="en-US" sz="2600" dirty="0" smtClean="0"/>
          </a:p>
          <a:p>
            <a:pPr algn="ctr"/>
            <a:r>
              <a:rPr lang="en-US" sz="2600" dirty="0" smtClean="0"/>
              <a:t>in </a:t>
            </a:r>
            <a:r>
              <a:rPr lang="en-US" sz="2600" dirty="0"/>
              <a:t>order to make the new </a:t>
            </a:r>
            <a:r>
              <a:rPr lang="en-US" sz="2600" dirty="0" smtClean="0"/>
              <a:t>cell </a:t>
            </a:r>
            <a:r>
              <a:rPr lang="en-US" sz="2600" dirty="0"/>
              <a:t>wall prior to cell division</a:t>
            </a:r>
            <a:r>
              <a:rPr lang="en-US" sz="2600" dirty="0" smtClean="0"/>
              <a:t>.</a:t>
            </a:r>
            <a:endParaRPr lang="en-US" sz="2600" dirty="0"/>
          </a:p>
        </p:txBody>
      </p:sp>
    </p:spTree>
    <p:extLst>
      <p:ext uri="{BB962C8B-B14F-4D97-AF65-F5344CB8AC3E}">
        <p14:creationId xmlns:p14="http://schemas.microsoft.com/office/powerpoint/2010/main" val="3777514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27" y="381000"/>
            <a:ext cx="7941179"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56051" y="5638800"/>
            <a:ext cx="1735155" cy="369332"/>
          </a:xfrm>
          <a:prstGeom prst="rect">
            <a:avLst/>
          </a:prstGeom>
          <a:solidFill>
            <a:srgbClr val="FFC000"/>
          </a:solidFill>
        </p:spPr>
        <p:txBody>
          <a:bodyPr wrap="none" rtlCol="0">
            <a:spAutoFit/>
          </a:bodyPr>
          <a:lstStyle/>
          <a:p>
            <a:r>
              <a:rPr lang="en-US" b="1" dirty="0" smtClean="0"/>
              <a:t>Cleavage furrow</a:t>
            </a:r>
            <a:endParaRPr lang="en-US" b="1" dirty="0"/>
          </a:p>
        </p:txBody>
      </p:sp>
    </p:spTree>
    <p:extLst>
      <p:ext uri="{BB962C8B-B14F-4D97-AF65-F5344CB8AC3E}">
        <p14:creationId xmlns:p14="http://schemas.microsoft.com/office/powerpoint/2010/main" val="2847130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voer.edu.vn/file/54070"/>
          <p:cNvPicPr>
            <a:picLocks noChangeAspect="1" noChangeArrowheads="1"/>
          </p:cNvPicPr>
          <p:nvPr/>
        </p:nvPicPr>
        <p:blipFill rotWithShape="1">
          <a:blip r:embed="rId3">
            <a:extLst>
              <a:ext uri="{28A0092B-C50C-407E-A947-70E740481C1C}">
                <a14:useLocalDpi xmlns:a14="http://schemas.microsoft.com/office/drawing/2010/main" val="0"/>
              </a:ext>
            </a:extLst>
          </a:blip>
          <a:srcRect b="7763"/>
          <a:stretch/>
        </p:blipFill>
        <p:spPr bwMode="auto">
          <a:xfrm>
            <a:off x="-22564" y="0"/>
            <a:ext cx="91665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634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6" y="685800"/>
            <a:ext cx="721894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858000" y="4572000"/>
            <a:ext cx="11430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896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Ecosystems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5334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935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5898" y="746922"/>
            <a:ext cx="7152217" cy="536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7296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0585" y="152400"/>
            <a:ext cx="7253817" cy="54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057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
            <a:ext cx="3810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81400" y="533400"/>
            <a:ext cx="5257800" cy="1292662"/>
          </a:xfrm>
          <a:prstGeom prst="rect">
            <a:avLst/>
          </a:prstGeom>
          <a:solidFill>
            <a:srgbClr val="FFC000"/>
          </a:solidFill>
          <a:ln>
            <a:solidFill>
              <a:schemeClr val="tx1"/>
            </a:solidFill>
          </a:ln>
        </p:spPr>
        <p:txBody>
          <a:bodyPr wrap="square" rtlCol="0">
            <a:spAutoFit/>
          </a:bodyPr>
          <a:lstStyle/>
          <a:p>
            <a:r>
              <a:rPr lang="en-US" sz="2600" b="1" dirty="0" smtClean="0"/>
              <a:t>Crossing over </a:t>
            </a:r>
            <a:r>
              <a:rPr lang="en-US" sz="2600" dirty="0" smtClean="0"/>
              <a:t>occurs during </a:t>
            </a:r>
          </a:p>
          <a:p>
            <a:r>
              <a:rPr lang="en-US" sz="2600" dirty="0" smtClean="0"/>
              <a:t>Prophase I of Meiosis I. </a:t>
            </a:r>
            <a:r>
              <a:rPr lang="en-US" sz="2600" b="1" dirty="0" smtClean="0"/>
              <a:t>Chromosome</a:t>
            </a:r>
          </a:p>
          <a:p>
            <a:r>
              <a:rPr lang="en-US" sz="2600" dirty="0" smtClean="0"/>
              <a:t> segments and </a:t>
            </a:r>
            <a:r>
              <a:rPr lang="en-US" sz="2600" b="1" dirty="0" smtClean="0"/>
              <a:t>alleles</a:t>
            </a:r>
            <a:r>
              <a:rPr lang="en-US" sz="2600" dirty="0" smtClean="0"/>
              <a:t> are exchanged</a:t>
            </a:r>
            <a:endParaRPr lang="en-US" sz="2600" dirty="0"/>
          </a:p>
        </p:txBody>
      </p:sp>
      <p:sp>
        <p:nvSpPr>
          <p:cNvPr id="3" name="TextBox 2"/>
          <p:cNvSpPr txBox="1"/>
          <p:nvPr/>
        </p:nvSpPr>
        <p:spPr>
          <a:xfrm>
            <a:off x="4495800" y="3232305"/>
            <a:ext cx="4267200" cy="1692771"/>
          </a:xfrm>
          <a:prstGeom prst="rect">
            <a:avLst/>
          </a:prstGeom>
          <a:solidFill>
            <a:srgbClr val="FFC000"/>
          </a:solidFill>
          <a:ln>
            <a:solidFill>
              <a:schemeClr val="tx1"/>
            </a:solidFill>
          </a:ln>
        </p:spPr>
        <p:txBody>
          <a:bodyPr wrap="square" rtlCol="0">
            <a:spAutoFit/>
          </a:bodyPr>
          <a:lstStyle/>
          <a:p>
            <a:r>
              <a:rPr lang="en-US" sz="2600" dirty="0" smtClean="0"/>
              <a:t>Crossing over is:</a:t>
            </a:r>
          </a:p>
          <a:p>
            <a:pPr marL="457200" indent="-457200">
              <a:buFont typeface="Wingdings" panose="05000000000000000000" pitchFamily="2" charset="2"/>
              <a:buChar char="§"/>
            </a:pPr>
            <a:r>
              <a:rPr lang="en-US" sz="2600" dirty="0" smtClean="0"/>
              <a:t> unique to Meiosis</a:t>
            </a:r>
          </a:p>
          <a:p>
            <a:pPr marL="457200" indent="-457200">
              <a:buFont typeface="Wingdings" panose="05000000000000000000" pitchFamily="2" charset="2"/>
              <a:buChar char="§"/>
            </a:pPr>
            <a:r>
              <a:rPr lang="en-US" sz="2600" dirty="0" smtClean="0"/>
              <a:t> contributes to genetic variability among offspring</a:t>
            </a:r>
            <a:endParaRPr lang="en-US" sz="2600" dirty="0"/>
          </a:p>
        </p:txBody>
      </p:sp>
    </p:spTree>
    <p:extLst>
      <p:ext uri="{BB962C8B-B14F-4D97-AF65-F5344CB8AC3E}">
        <p14:creationId xmlns:p14="http://schemas.microsoft.com/office/powerpoint/2010/main" val="62059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&amp; meiosis video</a:t>
            </a:r>
            <a:endParaRPr lang="en-US" dirty="0"/>
          </a:p>
        </p:txBody>
      </p:sp>
      <p:sp>
        <p:nvSpPr>
          <p:cNvPr id="3" name="Content Placeholder 2"/>
          <p:cNvSpPr>
            <a:spLocks noGrp="1"/>
          </p:cNvSpPr>
          <p:nvPr>
            <p:ph idx="1"/>
          </p:nvPr>
        </p:nvSpPr>
        <p:spPr/>
        <p:txBody>
          <a:bodyPr>
            <a:normAutofit/>
          </a:bodyPr>
          <a:lstStyle/>
          <a:p>
            <a:r>
              <a:rPr lang="en-US" sz="2800" dirty="0" smtClean="0"/>
              <a:t>Mitosis </a:t>
            </a:r>
          </a:p>
          <a:p>
            <a:pPr marL="457200" lvl="1" indent="0">
              <a:buNone/>
            </a:pPr>
            <a:r>
              <a:rPr lang="en-US" sz="2800" dirty="0">
                <a:hlinkClick r:id="rId3"/>
              </a:rPr>
              <a:t>https://</a:t>
            </a:r>
            <a:r>
              <a:rPr lang="en-US" sz="2800" dirty="0" smtClean="0">
                <a:hlinkClick r:id="rId3"/>
              </a:rPr>
              <a:t>youtu.be/7NM-UWFHG18</a:t>
            </a:r>
            <a:endParaRPr lang="en-US" sz="2800" dirty="0" smtClean="0"/>
          </a:p>
          <a:p>
            <a:pPr marL="457200" lvl="1" indent="0">
              <a:buNone/>
            </a:pPr>
            <a:endParaRPr lang="en-US" sz="2800" dirty="0" smtClean="0"/>
          </a:p>
          <a:p>
            <a:pPr marL="0" indent="0">
              <a:buNone/>
            </a:pPr>
            <a:endParaRPr lang="en-US" sz="2800" dirty="0"/>
          </a:p>
          <a:p>
            <a:r>
              <a:rPr lang="en-US" sz="2800" dirty="0" smtClean="0"/>
              <a:t>Mitosis vs. Meiosis (excellent 6:45 video)</a:t>
            </a:r>
          </a:p>
          <a:p>
            <a:pPr marL="457200" lvl="1" indent="0">
              <a:buNone/>
            </a:pPr>
            <a:r>
              <a:rPr lang="en-US" sz="2800" dirty="0" smtClean="0">
                <a:hlinkClick r:id="rId4"/>
              </a:rPr>
              <a:t>https</a:t>
            </a:r>
            <a:r>
              <a:rPr lang="en-US" sz="2800" dirty="0">
                <a:hlinkClick r:id="rId4"/>
              </a:rPr>
              <a:t>://</a:t>
            </a:r>
            <a:r>
              <a:rPr lang="en-US" sz="2800" dirty="0" smtClean="0">
                <a:hlinkClick r:id="rId4"/>
              </a:rPr>
              <a:t>youtu.be/jjEcHra3484</a:t>
            </a:r>
            <a:endParaRPr lang="en-US" sz="2800" dirty="0" smtClean="0"/>
          </a:p>
          <a:p>
            <a:pPr marL="0" indent="0">
              <a:buNone/>
            </a:pPr>
            <a:endParaRPr lang="en-US" sz="2800" dirty="0"/>
          </a:p>
        </p:txBody>
      </p:sp>
    </p:spTree>
    <p:extLst>
      <p:ext uri="{BB962C8B-B14F-4D97-AF65-F5344CB8AC3E}">
        <p14:creationId xmlns:p14="http://schemas.microsoft.com/office/powerpoint/2010/main" val="1693190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767" y="1600200"/>
            <a:ext cx="6188467"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8" y="235803"/>
            <a:ext cx="6939079" cy="830997"/>
          </a:xfrm>
          <a:prstGeom prst="rect">
            <a:avLst/>
          </a:prstGeom>
          <a:noFill/>
        </p:spPr>
        <p:txBody>
          <a:bodyPr wrap="none" rtlCol="0">
            <a:spAutoFit/>
          </a:bodyPr>
          <a:lstStyle/>
          <a:p>
            <a:r>
              <a:rPr lang="en-US" sz="4800" b="1" dirty="0" smtClean="0"/>
              <a:t>Reproduction/Fertilization</a:t>
            </a:r>
            <a:endParaRPr lang="en-US" sz="4800" b="1" dirty="0"/>
          </a:p>
        </p:txBody>
      </p:sp>
    </p:spTree>
    <p:extLst>
      <p:ext uri="{BB962C8B-B14F-4D97-AF65-F5344CB8AC3E}">
        <p14:creationId xmlns:p14="http://schemas.microsoft.com/office/powerpoint/2010/main" val="4057964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Factors Affecting the Evolution of the Species</a:t>
            </a:r>
            <a:endParaRPr lang="en-US" b="1" dirty="0"/>
          </a:p>
        </p:txBody>
      </p:sp>
      <p:pic>
        <p:nvPicPr>
          <p:cNvPr id="296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486" y="1143000"/>
            <a:ext cx="272171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647" r="16156"/>
          <a:stretch/>
        </p:blipFill>
        <p:spPr bwMode="auto">
          <a:xfrm>
            <a:off x="2743206" y="1162318"/>
            <a:ext cx="257255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841" t="26668" r="11153"/>
          <a:stretch/>
        </p:blipFill>
        <p:spPr bwMode="auto">
          <a:xfrm>
            <a:off x="395881" y="4097707"/>
            <a:ext cx="3718925" cy="276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3995"/>
          <a:stretch/>
        </p:blipFill>
        <p:spPr bwMode="auto">
          <a:xfrm>
            <a:off x="4116713" y="4076968"/>
            <a:ext cx="3808089" cy="278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6" y="1143011"/>
            <a:ext cx="3647737" cy="295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3156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35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843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Tropisms</a:t>
            </a:r>
            <a:endParaRPr lang="en-US" dirty="0"/>
          </a:p>
        </p:txBody>
      </p:sp>
      <p:pic>
        <p:nvPicPr>
          <p:cNvPr id="317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724"/>
          <a:stretch/>
        </p:blipFill>
        <p:spPr bwMode="auto">
          <a:xfrm>
            <a:off x="147791" y="838200"/>
            <a:ext cx="8996215" cy="528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91000"/>
            <a:ext cx="2157412"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343412"/>
            <a:ext cx="1981200" cy="168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t="13052"/>
          <a:stretch/>
        </p:blipFill>
        <p:spPr bwMode="auto">
          <a:xfrm>
            <a:off x="6934202" y="4494738"/>
            <a:ext cx="2078367" cy="149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016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690231"/>
            <a:ext cx="6457950" cy="1293028"/>
          </a:xfrm>
        </p:spPr>
        <p:txBody>
          <a:bodyPr/>
          <a:lstStyle/>
          <a:p>
            <a:r>
              <a:rPr lang="en-US" dirty="0" smtClean="0"/>
              <a:t>Biology</a:t>
            </a:r>
            <a:endParaRPr lang="en-US" dirty="0"/>
          </a:p>
        </p:txBody>
      </p:sp>
      <p:sp>
        <p:nvSpPr>
          <p:cNvPr id="3" name="Content Placeholder 2"/>
          <p:cNvSpPr>
            <a:spLocks noGrp="1"/>
          </p:cNvSpPr>
          <p:nvPr>
            <p:ph idx="1"/>
          </p:nvPr>
        </p:nvSpPr>
        <p:spPr>
          <a:xfrm>
            <a:off x="514350" y="1631094"/>
            <a:ext cx="8115300" cy="4587593"/>
          </a:xfrm>
        </p:spPr>
        <p:txBody>
          <a:bodyPr>
            <a:normAutofit/>
          </a:bodyPr>
          <a:lstStyle/>
          <a:p>
            <a:pPr marL="0" indent="0">
              <a:buNone/>
            </a:pPr>
            <a:r>
              <a:rPr lang="en-US" sz="3200" b="1" dirty="0"/>
              <a:t>The </a:t>
            </a:r>
            <a:r>
              <a:rPr lang="en-US" sz="3200" b="1" dirty="0" smtClean="0"/>
              <a:t>term that describes how the stem of a plant grows toward the light is:</a:t>
            </a:r>
          </a:p>
          <a:p>
            <a:pPr marL="0" indent="0">
              <a:buNone/>
            </a:pPr>
            <a:endParaRPr lang="en-US" dirty="0" smtClean="0"/>
          </a:p>
          <a:p>
            <a:pPr marL="514350" indent="-514350">
              <a:buFont typeface="+mj-lt"/>
              <a:buAutoNum type="alphaLcPeriod"/>
            </a:pPr>
            <a:r>
              <a:rPr lang="en-US" sz="3200" dirty="0" smtClean="0"/>
              <a:t>-phototropism</a:t>
            </a:r>
          </a:p>
          <a:p>
            <a:pPr marL="514350" indent="-514350">
              <a:buFont typeface="+mj-lt"/>
              <a:buAutoNum type="alphaLcPeriod"/>
            </a:pPr>
            <a:r>
              <a:rPr lang="en-US" sz="3200" dirty="0" smtClean="0"/>
              <a:t>-geotropism</a:t>
            </a:r>
          </a:p>
          <a:p>
            <a:pPr marL="514350" indent="-514350">
              <a:buFont typeface="+mj-lt"/>
              <a:buAutoNum type="alphaLcPeriod"/>
            </a:pPr>
            <a:r>
              <a:rPr lang="en-US" sz="3200" dirty="0" smtClean="0"/>
              <a:t>+</a:t>
            </a:r>
            <a:r>
              <a:rPr lang="en-US" sz="3200" dirty="0"/>
              <a:t>phototropism</a:t>
            </a:r>
          </a:p>
          <a:p>
            <a:pPr marL="514350" indent="-514350">
              <a:buFont typeface="+mj-lt"/>
              <a:buAutoNum type="alphaLcPeriod"/>
            </a:pPr>
            <a:r>
              <a:rPr lang="en-US" sz="3200" dirty="0" smtClean="0"/>
              <a:t>+geotropism</a:t>
            </a:r>
            <a:endParaRPr lang="en-US" sz="3200" dirty="0"/>
          </a:p>
          <a:p>
            <a:pPr marL="0" indent="0">
              <a:buNone/>
            </a:pPr>
            <a:endParaRPr lang="en-US" sz="3200" dirty="0" smtClean="0"/>
          </a:p>
        </p:txBody>
      </p:sp>
      <p:sp>
        <p:nvSpPr>
          <p:cNvPr id="4" name="Rectangle 3"/>
          <p:cNvSpPr/>
          <p:nvPr/>
        </p:nvSpPr>
        <p:spPr>
          <a:xfrm>
            <a:off x="457200" y="4191000"/>
            <a:ext cx="3733800" cy="533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712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Active vs. Passive Transport</a:t>
            </a:r>
            <a:endParaRPr lang="en-US" b="1" dirty="0"/>
          </a:p>
        </p:txBody>
      </p:sp>
      <p:pic>
        <p:nvPicPr>
          <p:cNvPr id="8194" name="Picture 2" descr="http://kmbiology.weebly.com/uploads/6/0/1/1/6011704/9939711.jpg?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03873"/>
            <a:ext cx="4419600" cy="340632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4453" t="6734" r="2533" b="13910"/>
          <a:stretch/>
        </p:blipFill>
        <p:spPr bwMode="auto">
          <a:xfrm>
            <a:off x="4800606" y="1338141"/>
            <a:ext cx="4297681" cy="474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161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3058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902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29405" y="304800"/>
            <a:ext cx="2286001" cy="2308324"/>
          </a:xfrm>
          <a:prstGeom prst="rect">
            <a:avLst/>
          </a:prstGeom>
          <a:noFill/>
        </p:spPr>
        <p:txBody>
          <a:bodyPr wrap="square" rtlCol="0">
            <a:spAutoFit/>
          </a:bodyPr>
          <a:lstStyle/>
          <a:p>
            <a:r>
              <a:rPr lang="en-US" sz="2400" dirty="0" smtClean="0">
                <a:solidFill>
                  <a:srgbClr val="FF0000"/>
                </a:solidFill>
              </a:rPr>
              <a:t>Formed by joining many smaller molecules into chains called </a:t>
            </a:r>
            <a:r>
              <a:rPr lang="en-US" sz="2400" b="1" dirty="0" smtClean="0">
                <a:solidFill>
                  <a:srgbClr val="FF0000"/>
                </a:solidFill>
              </a:rPr>
              <a:t>POLYMERS</a:t>
            </a:r>
            <a:endParaRPr lang="en-US" sz="2400" b="1" dirty="0">
              <a:solidFill>
                <a:srgbClr val="FF0000"/>
              </a:solidFill>
            </a:endParaRPr>
          </a:p>
        </p:txBody>
      </p:sp>
    </p:spTree>
    <p:extLst>
      <p:ext uri="{BB962C8B-B14F-4D97-AF65-F5344CB8AC3E}">
        <p14:creationId xmlns:p14="http://schemas.microsoft.com/office/powerpoint/2010/main" val="10234702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Autofit/>
          </a:bodyPr>
          <a:lstStyle/>
          <a:p>
            <a:r>
              <a:rPr lang="en-US" b="1" dirty="0"/>
              <a:t>Pathogens = infectious organisms</a:t>
            </a:r>
            <a:br>
              <a:rPr lang="en-US" b="1" dirty="0"/>
            </a:br>
            <a:endParaRPr lang="en-US" b="1" dirty="0"/>
          </a:p>
        </p:txBody>
      </p:sp>
      <p:sp>
        <p:nvSpPr>
          <p:cNvPr id="3" name="Content Placeholder 2"/>
          <p:cNvSpPr>
            <a:spLocks noGrp="1"/>
          </p:cNvSpPr>
          <p:nvPr>
            <p:ph idx="1"/>
          </p:nvPr>
        </p:nvSpPr>
        <p:spPr>
          <a:xfrm>
            <a:off x="457200" y="914400"/>
            <a:ext cx="8229600" cy="5486400"/>
          </a:xfrm>
        </p:spPr>
        <p:txBody>
          <a:bodyPr>
            <a:normAutofit fontScale="92500" lnSpcReduction="20000"/>
          </a:bodyPr>
          <a:lstStyle/>
          <a:p>
            <a:pPr>
              <a:spcBef>
                <a:spcPts val="0"/>
              </a:spcBef>
              <a:defRPr/>
            </a:pPr>
            <a:r>
              <a:rPr lang="en-US" dirty="0"/>
              <a:t>bacteria</a:t>
            </a:r>
          </a:p>
          <a:p>
            <a:r>
              <a:rPr lang="en-US" dirty="0"/>
              <a:t>Fungi</a:t>
            </a:r>
          </a:p>
          <a:p>
            <a:r>
              <a:rPr lang="en-US" dirty="0"/>
              <a:t>Protozoa</a:t>
            </a:r>
          </a:p>
          <a:p>
            <a:r>
              <a:rPr lang="en-US" dirty="0"/>
              <a:t>Viruses</a:t>
            </a:r>
          </a:p>
          <a:p>
            <a:r>
              <a:rPr lang="en-US" dirty="0"/>
              <a:t>Prions</a:t>
            </a:r>
          </a:p>
          <a:p>
            <a:pPr marL="0" indent="0">
              <a:buNone/>
            </a:pPr>
            <a:endParaRPr lang="en-US" dirty="0" smtClean="0"/>
          </a:p>
          <a:p>
            <a:pPr marL="0" indent="0">
              <a:buNone/>
            </a:pPr>
            <a:r>
              <a:rPr lang="en-US" dirty="0"/>
              <a:t>Affects:</a:t>
            </a:r>
          </a:p>
          <a:p>
            <a:r>
              <a:rPr lang="en-US" dirty="0"/>
              <a:t>Produce poisonous metabolic </a:t>
            </a:r>
            <a:r>
              <a:rPr lang="en-US" dirty="0" smtClean="0"/>
              <a:t>products- </a:t>
            </a:r>
            <a:r>
              <a:rPr lang="en-US" dirty="0"/>
              <a:t>staph, diphtheria, botulism</a:t>
            </a:r>
          </a:p>
          <a:p>
            <a:r>
              <a:rPr lang="en-US" dirty="0"/>
              <a:t>Destroy vital organs and tissues – prions polio rabies, viruses</a:t>
            </a:r>
          </a:p>
          <a:p>
            <a:r>
              <a:rPr lang="en-US" dirty="0"/>
              <a:t>Interfere with body chemistry – fungi</a:t>
            </a:r>
          </a:p>
          <a:p>
            <a:pPr marL="0" indent="0">
              <a:buNone/>
            </a:pPr>
            <a:endParaRPr lang="en-US" dirty="0"/>
          </a:p>
        </p:txBody>
      </p:sp>
    </p:spTree>
    <p:extLst>
      <p:ext uri="{BB962C8B-B14F-4D97-AF65-F5344CB8AC3E}">
        <p14:creationId xmlns:p14="http://schemas.microsoft.com/office/powerpoint/2010/main" val="254262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33400" y="533404"/>
            <a:ext cx="8077200" cy="5847755"/>
          </a:xfrm>
          <a:prstGeom prst="rect">
            <a:avLst/>
          </a:prstGeom>
        </p:spPr>
        <p:txBody>
          <a:bodyPr wrap="square">
            <a:spAutoFit/>
          </a:bodyPr>
          <a:lstStyle/>
          <a:p>
            <a:r>
              <a:rPr lang="en-US" sz="4400" b="1" dirty="0"/>
              <a:t>Food preparation and storage </a:t>
            </a:r>
          </a:p>
          <a:p>
            <a:r>
              <a:rPr lang="en-US" sz="3000" dirty="0"/>
              <a:t>Food borne illness disease caused by a pathogen in food </a:t>
            </a:r>
            <a:r>
              <a:rPr lang="en-US" sz="3000" dirty="0" smtClean="0"/>
              <a:t>(Salmonella </a:t>
            </a:r>
            <a:r>
              <a:rPr lang="en-US" sz="3000" dirty="0"/>
              <a:t>or </a:t>
            </a:r>
            <a:r>
              <a:rPr lang="en-US" sz="3000" dirty="0" smtClean="0"/>
              <a:t>E.coli, food poisoning)</a:t>
            </a:r>
            <a:endParaRPr lang="en-US" sz="3000" dirty="0"/>
          </a:p>
          <a:p>
            <a:endParaRPr lang="en-US" sz="3000" dirty="0"/>
          </a:p>
          <a:p>
            <a:r>
              <a:rPr lang="en-US" sz="3000" dirty="0"/>
              <a:t>Dangerous temperature zone where bacteria can double in 20- 30 minutes is between 41 and 139 F</a:t>
            </a:r>
          </a:p>
          <a:p>
            <a:endParaRPr lang="en-US" sz="3000" dirty="0"/>
          </a:p>
          <a:p>
            <a:r>
              <a:rPr lang="en-US" sz="3000" dirty="0"/>
              <a:t>Freezing </a:t>
            </a:r>
            <a:r>
              <a:rPr lang="en-US" sz="3000" dirty="0" smtClean="0"/>
              <a:t>and </a:t>
            </a:r>
            <a:r>
              <a:rPr lang="en-US" sz="3000" dirty="0"/>
              <a:t>refrigeration stop bacteria from increasing but do not kill them</a:t>
            </a:r>
          </a:p>
          <a:p>
            <a:endParaRPr lang="en-US" sz="3000" dirty="0"/>
          </a:p>
          <a:p>
            <a:r>
              <a:rPr lang="en-US" sz="3000" dirty="0"/>
              <a:t>Microwave oven kills </a:t>
            </a:r>
            <a:r>
              <a:rPr lang="en-US" sz="3000" dirty="0" smtClean="0"/>
              <a:t>pathogens as well as cooking at the proper temp</a:t>
            </a:r>
            <a:endParaRPr lang="en-US" sz="3000" dirty="0"/>
          </a:p>
        </p:txBody>
      </p:sp>
    </p:spTree>
    <p:extLst>
      <p:ext uri="{BB962C8B-B14F-4D97-AF65-F5344CB8AC3E}">
        <p14:creationId xmlns:p14="http://schemas.microsoft.com/office/powerpoint/2010/main" val="2211028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28600" y="0"/>
            <a:ext cx="8686800" cy="6832640"/>
          </a:xfrm>
          <a:prstGeom prst="rect">
            <a:avLst/>
          </a:prstGeom>
        </p:spPr>
        <p:txBody>
          <a:bodyPr wrap="square">
            <a:spAutoFit/>
          </a:bodyPr>
          <a:lstStyle/>
          <a:p>
            <a:r>
              <a:rPr lang="en-US" sz="3000" b="1" dirty="0"/>
              <a:t>Disease </a:t>
            </a:r>
            <a:r>
              <a:rPr lang="en-US" sz="3000" b="1" dirty="0" smtClean="0"/>
              <a:t>transmission: spread </a:t>
            </a:r>
            <a:r>
              <a:rPr lang="en-US" sz="3000" b="1" dirty="0"/>
              <a:t>of infectious disease from one person to another </a:t>
            </a:r>
          </a:p>
          <a:p>
            <a:endParaRPr lang="en-US" dirty="0"/>
          </a:p>
          <a:p>
            <a:r>
              <a:rPr lang="en-US" sz="2400" b="1" i="1" dirty="0"/>
              <a:t>Direct contact </a:t>
            </a:r>
            <a:r>
              <a:rPr lang="en-US" sz="2400" dirty="0"/>
              <a:t>with some who is already infected ( kissing, touching, exchange body fluids, animal to person i.e. rabies, mother to child through placenta – </a:t>
            </a:r>
            <a:r>
              <a:rPr lang="en-US" sz="2400" dirty="0" smtClean="0"/>
              <a:t>rubella)</a:t>
            </a:r>
            <a:endParaRPr lang="en-US" sz="2400" dirty="0"/>
          </a:p>
          <a:p>
            <a:endParaRPr lang="en-US" sz="2400" dirty="0"/>
          </a:p>
          <a:p>
            <a:r>
              <a:rPr lang="en-US" sz="2400" b="1" i="1" dirty="0"/>
              <a:t>Indirect contact </a:t>
            </a:r>
            <a:r>
              <a:rPr lang="en-US" sz="2400" dirty="0"/>
              <a:t>involves transmission through an inanimate object </a:t>
            </a:r>
            <a:r>
              <a:rPr lang="en-US" sz="2400" dirty="0" smtClean="0"/>
              <a:t> (Person </a:t>
            </a:r>
            <a:r>
              <a:rPr lang="en-US" sz="2400" dirty="0"/>
              <a:t>with a cold uses a telephone and leaves virus on the surface viruses are transmitted to the next person using the </a:t>
            </a:r>
            <a:r>
              <a:rPr lang="en-US" sz="2400" dirty="0" smtClean="0"/>
              <a:t>phone)</a:t>
            </a:r>
            <a:endParaRPr lang="en-US" sz="2400" dirty="0"/>
          </a:p>
          <a:p>
            <a:endParaRPr lang="en-US" sz="2400" dirty="0"/>
          </a:p>
          <a:p>
            <a:r>
              <a:rPr lang="en-US" sz="2400" b="1" i="1" dirty="0" smtClean="0"/>
              <a:t>airborne</a:t>
            </a:r>
            <a:r>
              <a:rPr lang="en-US" sz="2400" dirty="0" smtClean="0"/>
              <a:t> </a:t>
            </a:r>
            <a:r>
              <a:rPr lang="en-US" sz="2400" dirty="0"/>
              <a:t>germs spread through the air (sneezing or coughing releases droplets)</a:t>
            </a:r>
          </a:p>
          <a:p>
            <a:endParaRPr lang="en-US" sz="2400" dirty="0"/>
          </a:p>
          <a:p>
            <a:r>
              <a:rPr lang="en-US" sz="2400" dirty="0"/>
              <a:t>Transmission through </a:t>
            </a:r>
            <a:r>
              <a:rPr lang="en-US" sz="2400" b="1" i="1" dirty="0"/>
              <a:t>vectors</a:t>
            </a:r>
            <a:r>
              <a:rPr lang="en-US" sz="2400" dirty="0"/>
              <a:t> (</a:t>
            </a:r>
            <a:r>
              <a:rPr lang="en-US" sz="2400" dirty="0" smtClean="0"/>
              <a:t>mosquitoes &amp; deer ticks) </a:t>
            </a:r>
            <a:r>
              <a:rPr lang="en-US" sz="2400" dirty="0"/>
              <a:t>spread disease from one person to the </a:t>
            </a:r>
            <a:r>
              <a:rPr lang="en-US" sz="2400" dirty="0" smtClean="0"/>
              <a:t>next (Malaria, </a:t>
            </a:r>
            <a:r>
              <a:rPr lang="en-US" sz="2400" dirty="0"/>
              <a:t>yellow </a:t>
            </a:r>
            <a:r>
              <a:rPr lang="en-US" sz="2400" dirty="0" smtClean="0"/>
              <a:t>fever, </a:t>
            </a:r>
            <a:r>
              <a:rPr lang="en-US" sz="2400" dirty="0"/>
              <a:t>west </a:t>
            </a:r>
            <a:r>
              <a:rPr lang="en-US" sz="2400" dirty="0" err="1"/>
              <a:t>nile</a:t>
            </a:r>
            <a:r>
              <a:rPr lang="en-US" sz="2400" dirty="0"/>
              <a:t> and </a:t>
            </a:r>
            <a:r>
              <a:rPr lang="en-US" sz="2400" dirty="0" err="1"/>
              <a:t>lyme</a:t>
            </a:r>
            <a:r>
              <a:rPr lang="en-US" sz="2400" dirty="0"/>
              <a:t> </a:t>
            </a:r>
            <a:r>
              <a:rPr lang="en-US" sz="2400" dirty="0" smtClean="0"/>
              <a:t>disease)</a:t>
            </a:r>
            <a:endParaRPr lang="en-US" sz="2400" dirty="0"/>
          </a:p>
          <a:p>
            <a:endParaRPr lang="en-US" sz="2400" dirty="0"/>
          </a:p>
        </p:txBody>
      </p:sp>
    </p:spTree>
    <p:extLst>
      <p:ext uri="{BB962C8B-B14F-4D97-AF65-F5344CB8AC3E}">
        <p14:creationId xmlns:p14="http://schemas.microsoft.com/office/powerpoint/2010/main" val="245135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Microbiology - Bacteria</a:t>
            </a:r>
            <a:endParaRPr lang="en-US" dirty="0"/>
          </a:p>
        </p:txBody>
      </p:sp>
      <p:pic>
        <p:nvPicPr>
          <p:cNvPr id="337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2" y="914400"/>
            <a:ext cx="18002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2200" y="1143012"/>
            <a:ext cx="6752874" cy="1015663"/>
          </a:xfrm>
          <a:prstGeom prst="rect">
            <a:avLst/>
          </a:prstGeom>
          <a:noFill/>
        </p:spPr>
        <p:txBody>
          <a:bodyPr wrap="none" rtlCol="0">
            <a:spAutoFit/>
          </a:bodyPr>
          <a:lstStyle/>
          <a:p>
            <a:r>
              <a:rPr lang="en-US" sz="2000" b="1" dirty="0" smtClean="0"/>
              <a:t>Rod-Shaped</a:t>
            </a:r>
          </a:p>
          <a:p>
            <a:r>
              <a:rPr lang="en-US" sz="2000" dirty="0" err="1" smtClean="0"/>
              <a:t>Enterobacter</a:t>
            </a:r>
            <a:r>
              <a:rPr lang="en-US" sz="2000" dirty="0" smtClean="0"/>
              <a:t>( pictured), E.coli, </a:t>
            </a:r>
            <a:r>
              <a:rPr lang="en-US" sz="2000" dirty="0" err="1" smtClean="0"/>
              <a:t>H.Influenza</a:t>
            </a:r>
            <a:r>
              <a:rPr lang="en-US" sz="2000" dirty="0" smtClean="0"/>
              <a:t>, </a:t>
            </a:r>
            <a:r>
              <a:rPr lang="en-US" sz="2000" dirty="0" err="1" smtClean="0"/>
              <a:t>Klebsiella</a:t>
            </a:r>
            <a:r>
              <a:rPr lang="en-US" sz="2000" dirty="0" smtClean="0"/>
              <a:t>, Proteus, </a:t>
            </a:r>
          </a:p>
          <a:p>
            <a:r>
              <a:rPr lang="en-US" sz="2000" dirty="0" err="1" smtClean="0"/>
              <a:t>Pseudomnonas</a:t>
            </a:r>
            <a:endParaRPr lang="en-US" sz="2000" dirty="0"/>
          </a:p>
        </p:txBody>
      </p:sp>
      <p:pic>
        <p:nvPicPr>
          <p:cNvPr id="337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164" t="9090" r="21116" b="18146"/>
          <a:stretch/>
        </p:blipFill>
        <p:spPr bwMode="auto">
          <a:xfrm>
            <a:off x="533400" y="2897750"/>
            <a:ext cx="1828800" cy="209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62206" y="2897746"/>
            <a:ext cx="6301597" cy="707886"/>
          </a:xfrm>
          <a:prstGeom prst="rect">
            <a:avLst/>
          </a:prstGeom>
          <a:noFill/>
        </p:spPr>
        <p:txBody>
          <a:bodyPr wrap="none" rtlCol="0">
            <a:spAutoFit/>
          </a:bodyPr>
          <a:lstStyle/>
          <a:p>
            <a:r>
              <a:rPr lang="en-US" sz="2000" b="1" dirty="0" smtClean="0"/>
              <a:t>Cocci</a:t>
            </a:r>
          </a:p>
          <a:p>
            <a:r>
              <a:rPr lang="en-US" sz="2000" dirty="0" err="1" smtClean="0"/>
              <a:t>Meningococcus</a:t>
            </a:r>
            <a:r>
              <a:rPr lang="en-US" sz="2000" dirty="0" smtClean="0"/>
              <a:t>( pictured), Pneumococcus, Staphylococcus</a:t>
            </a:r>
            <a:endParaRPr lang="en-US" sz="2000" dirty="0"/>
          </a:p>
        </p:txBody>
      </p:sp>
      <p:pic>
        <p:nvPicPr>
          <p:cNvPr id="33798" name="Picture 6" descr="http://4.bp.blogspot.com/-Ao7cHKj7pfc/UIwG7RN1ztI/AAAAAAAAAHM/ur2ClBrGpMY/s1600/gramposandn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2" y="3810000"/>
            <a:ext cx="4620267" cy="286061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4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62931030"/>
              </p:ext>
            </p:extLst>
          </p:nvPr>
        </p:nvGraphicFramePr>
        <p:xfrm>
          <a:off x="457200" y="1600200"/>
          <a:ext cx="8229600" cy="4175760"/>
        </p:xfrm>
        <a:graphic>
          <a:graphicData uri="http://schemas.openxmlformats.org/drawingml/2006/table">
            <a:tbl>
              <a:tblPr firstRow="1" bandRow="1">
                <a:tableStyleId>{073A0DAA-6AF3-43AB-8588-CEC1D06C72B9}</a:tableStyleId>
              </a:tblPr>
              <a:tblGrid>
                <a:gridCol w="4114800"/>
                <a:gridCol w="4114800"/>
              </a:tblGrid>
              <a:tr h="370840">
                <a:tc>
                  <a:txBody>
                    <a:bodyPr/>
                    <a:lstStyle/>
                    <a:p>
                      <a:r>
                        <a:rPr lang="en-US" sz="2800" dirty="0" smtClean="0"/>
                        <a:t>Disease</a:t>
                      </a:r>
                      <a:endParaRPr lang="en-US" sz="2800" dirty="0"/>
                    </a:p>
                  </a:txBody>
                  <a:tcPr/>
                </a:tc>
                <a:tc>
                  <a:txBody>
                    <a:bodyPr/>
                    <a:lstStyle/>
                    <a:p>
                      <a:r>
                        <a:rPr lang="en-US" sz="2800" dirty="0" smtClean="0"/>
                        <a:t>Bacteria Causing</a:t>
                      </a:r>
                      <a:r>
                        <a:rPr lang="en-US" sz="2800" baseline="0" dirty="0" smtClean="0"/>
                        <a:t> Disease</a:t>
                      </a:r>
                      <a:endParaRPr lang="en-US" sz="2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Rheumatic Fever, Scarlet Fever</a:t>
                      </a:r>
                    </a:p>
                  </a:txBody>
                  <a:tcPr/>
                </a:tc>
                <a:tc>
                  <a:txBody>
                    <a:bodyPr/>
                    <a:lstStyle/>
                    <a:p>
                      <a:r>
                        <a:rPr lang="en-US" sz="2400" dirty="0" smtClean="0"/>
                        <a:t>Streptococcus organisms</a:t>
                      </a:r>
                      <a:endParaRPr lang="en-US" sz="2400" dirty="0"/>
                    </a:p>
                  </a:txBody>
                  <a:tcPr/>
                </a:tc>
              </a:tr>
              <a:tr h="370840">
                <a:tc>
                  <a:txBody>
                    <a:bodyPr/>
                    <a:lstStyle/>
                    <a:p>
                      <a:r>
                        <a:rPr lang="en-US" sz="2400" dirty="0" smtClean="0"/>
                        <a:t>Cholera</a:t>
                      </a:r>
                      <a:endParaRPr lang="en-US" sz="2400" dirty="0"/>
                    </a:p>
                  </a:txBody>
                  <a:tcPr/>
                </a:tc>
                <a:tc>
                  <a:txBody>
                    <a:bodyPr/>
                    <a:lstStyle/>
                    <a:p>
                      <a:r>
                        <a:rPr lang="en-US" sz="2400" dirty="0" smtClean="0"/>
                        <a:t>Vibrio cholera</a:t>
                      </a:r>
                      <a:endParaRPr lang="en-US" sz="2400" dirty="0"/>
                    </a:p>
                  </a:txBody>
                  <a:tcPr/>
                </a:tc>
              </a:tr>
              <a:tr h="370840">
                <a:tc>
                  <a:txBody>
                    <a:bodyPr/>
                    <a:lstStyle/>
                    <a:p>
                      <a:r>
                        <a:rPr lang="en-US" sz="2400" dirty="0" smtClean="0"/>
                        <a:t>Anthrax</a:t>
                      </a:r>
                      <a:endParaRPr lang="en-US" sz="2400" dirty="0"/>
                    </a:p>
                  </a:txBody>
                  <a:tcPr/>
                </a:tc>
                <a:tc>
                  <a:txBody>
                    <a:bodyPr/>
                    <a:lstStyle/>
                    <a:p>
                      <a:r>
                        <a:rPr lang="en-US" sz="2400" dirty="0" smtClean="0"/>
                        <a:t>Bacillus</a:t>
                      </a:r>
                      <a:r>
                        <a:rPr lang="en-US" sz="2400" baseline="0" dirty="0" smtClean="0"/>
                        <a:t> </a:t>
                      </a:r>
                      <a:r>
                        <a:rPr lang="en-US" sz="2400" baseline="0" dirty="0" err="1" smtClean="0"/>
                        <a:t>antrhacis</a:t>
                      </a:r>
                      <a:endParaRPr lang="en-US" sz="2400" dirty="0"/>
                    </a:p>
                  </a:txBody>
                  <a:tcPr/>
                </a:tc>
              </a:tr>
              <a:tr h="370840">
                <a:tc>
                  <a:txBody>
                    <a:bodyPr/>
                    <a:lstStyle/>
                    <a:p>
                      <a:r>
                        <a:rPr lang="en-US" sz="2400" dirty="0" smtClean="0"/>
                        <a:t>Typhoid Fever</a:t>
                      </a:r>
                      <a:endParaRPr lang="en-US" sz="2400" dirty="0"/>
                    </a:p>
                  </a:txBody>
                  <a:tcPr/>
                </a:tc>
                <a:tc>
                  <a:txBody>
                    <a:bodyPr/>
                    <a:lstStyle/>
                    <a:p>
                      <a:r>
                        <a:rPr lang="en-US" sz="2400" dirty="0" smtClean="0"/>
                        <a:t>Salmonella </a:t>
                      </a:r>
                      <a:r>
                        <a:rPr lang="en-US" sz="2400" dirty="0" err="1" smtClean="0"/>
                        <a:t>typhi</a:t>
                      </a:r>
                      <a:endParaRPr lang="en-US" sz="2400" dirty="0"/>
                    </a:p>
                  </a:txBody>
                  <a:tcPr/>
                </a:tc>
              </a:tr>
              <a:tr h="370840">
                <a:tc>
                  <a:txBody>
                    <a:bodyPr/>
                    <a:lstStyle/>
                    <a:p>
                      <a:r>
                        <a:rPr lang="en-US" sz="2400" dirty="0" smtClean="0"/>
                        <a:t>Tetanus</a:t>
                      </a:r>
                      <a:endParaRPr lang="en-US" sz="2400" dirty="0"/>
                    </a:p>
                  </a:txBody>
                  <a:tcPr/>
                </a:tc>
                <a:tc>
                  <a:txBody>
                    <a:bodyPr/>
                    <a:lstStyle/>
                    <a:p>
                      <a:r>
                        <a:rPr lang="en-US" sz="2400" dirty="0" smtClean="0"/>
                        <a:t>Clostridium </a:t>
                      </a:r>
                      <a:r>
                        <a:rPr lang="en-US" sz="2400" dirty="0" err="1" smtClean="0"/>
                        <a:t>tetani</a:t>
                      </a:r>
                      <a:r>
                        <a:rPr lang="en-US" sz="2400" dirty="0" smtClean="0"/>
                        <a:t>-</a:t>
                      </a:r>
                      <a:r>
                        <a:rPr lang="en-US" sz="2400" baseline="0" dirty="0" smtClean="0"/>
                        <a:t> anaerobic</a:t>
                      </a:r>
                      <a:endParaRPr lang="en-US" sz="2400" dirty="0"/>
                    </a:p>
                  </a:txBody>
                  <a:tcPr/>
                </a:tc>
              </a:tr>
              <a:tr h="370840">
                <a:tc>
                  <a:txBody>
                    <a:bodyPr/>
                    <a:lstStyle/>
                    <a:p>
                      <a:r>
                        <a:rPr lang="en-US" sz="2400" dirty="0" smtClean="0"/>
                        <a:t>TB</a:t>
                      </a:r>
                      <a:endParaRPr lang="en-US" sz="2400" dirty="0"/>
                    </a:p>
                  </a:txBody>
                  <a:tcPr/>
                </a:tc>
                <a:tc>
                  <a:txBody>
                    <a:bodyPr/>
                    <a:lstStyle/>
                    <a:p>
                      <a:r>
                        <a:rPr lang="en-US" sz="2400" dirty="0" smtClean="0"/>
                        <a:t>Mycobacterium tuberculosis</a:t>
                      </a:r>
                      <a:endParaRPr lang="en-US" sz="2400" dirty="0"/>
                    </a:p>
                  </a:txBody>
                  <a:tcPr/>
                </a:tc>
              </a:tr>
              <a:tr h="370840">
                <a:tc>
                  <a:txBody>
                    <a:bodyPr/>
                    <a:lstStyle/>
                    <a:p>
                      <a:r>
                        <a:rPr lang="en-US" sz="2400" dirty="0" smtClean="0"/>
                        <a:t>Leprosy</a:t>
                      </a:r>
                      <a:endParaRPr lang="en-US" sz="2400" dirty="0"/>
                    </a:p>
                  </a:txBody>
                  <a:tcPr/>
                </a:tc>
                <a:tc>
                  <a:txBody>
                    <a:bodyPr/>
                    <a:lstStyle/>
                    <a:p>
                      <a:r>
                        <a:rPr lang="en-US" sz="2400" dirty="0" smtClean="0"/>
                        <a:t>Mycobacterium </a:t>
                      </a:r>
                      <a:r>
                        <a:rPr lang="en-US" sz="2400" dirty="0" err="1" smtClean="0"/>
                        <a:t>leprae</a:t>
                      </a:r>
                      <a:endParaRPr lang="en-US" sz="2400" dirty="0"/>
                    </a:p>
                  </a:txBody>
                  <a:tcPr/>
                </a:tc>
              </a:tr>
              <a:tr h="370840">
                <a:tc>
                  <a:txBody>
                    <a:bodyPr/>
                    <a:lstStyle/>
                    <a:p>
                      <a:r>
                        <a:rPr lang="en-US" sz="2400" dirty="0" smtClean="0"/>
                        <a:t>Pertussis – whooping cough</a:t>
                      </a:r>
                      <a:endParaRPr lang="en-US" sz="2400" dirty="0"/>
                    </a:p>
                  </a:txBody>
                  <a:tcPr/>
                </a:tc>
                <a:tc>
                  <a:txBody>
                    <a:bodyPr/>
                    <a:lstStyle/>
                    <a:p>
                      <a:r>
                        <a:rPr lang="en-US" sz="2400" dirty="0" err="1" smtClean="0"/>
                        <a:t>Bordatella</a:t>
                      </a:r>
                      <a:r>
                        <a:rPr lang="en-US" sz="2400" dirty="0" smtClean="0"/>
                        <a:t> pertussis</a:t>
                      </a:r>
                      <a:endParaRPr lang="en-US" sz="2400" dirty="0"/>
                    </a:p>
                  </a:txBody>
                  <a:tcPr/>
                </a:tc>
              </a:tr>
            </a:tbl>
          </a:graphicData>
        </a:graphic>
      </p:graphicFrame>
      <p:sp>
        <p:nvSpPr>
          <p:cNvPr id="4" name="Title 1"/>
          <p:cNvSpPr>
            <a:spLocks noGrp="1"/>
          </p:cNvSpPr>
          <p:nvPr>
            <p:ph type="title"/>
          </p:nvPr>
        </p:nvSpPr>
        <p:spPr>
          <a:xfrm>
            <a:off x="457200" y="0"/>
            <a:ext cx="8229600" cy="914400"/>
          </a:xfrm>
        </p:spPr>
        <p:txBody>
          <a:bodyPr/>
          <a:lstStyle/>
          <a:p>
            <a:r>
              <a:rPr lang="en-US" dirty="0" smtClean="0"/>
              <a:t>Microbiology - Bacteria</a:t>
            </a:r>
            <a:endParaRPr lang="en-US" dirty="0"/>
          </a:p>
        </p:txBody>
      </p:sp>
    </p:spTree>
    <p:extLst>
      <p:ext uri="{BB962C8B-B14F-4D97-AF65-F5344CB8AC3E}">
        <p14:creationId xmlns:p14="http://schemas.microsoft.com/office/powerpoint/2010/main" val="33547692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305800" cy="5638800"/>
          </a:xfrm>
        </p:spPr>
        <p:txBody>
          <a:bodyPr>
            <a:normAutofit lnSpcReduction="10000"/>
          </a:bodyPr>
          <a:lstStyle/>
          <a:p>
            <a:r>
              <a:rPr lang="en-US" dirty="0" smtClean="0"/>
              <a:t>Measles, Chickenpox, Herpes</a:t>
            </a:r>
          </a:p>
          <a:p>
            <a:r>
              <a:rPr lang="en-US" dirty="0" smtClean="0"/>
              <a:t>Influenza</a:t>
            </a:r>
          </a:p>
          <a:p>
            <a:r>
              <a:rPr lang="en-US" dirty="0" smtClean="0"/>
              <a:t>Infectious Mononucleosis</a:t>
            </a:r>
          </a:p>
          <a:p>
            <a:r>
              <a:rPr lang="en-US" dirty="0" smtClean="0"/>
              <a:t>HIV</a:t>
            </a:r>
          </a:p>
          <a:p>
            <a:r>
              <a:rPr lang="en-US" dirty="0" smtClean="0"/>
              <a:t>Polio</a:t>
            </a:r>
          </a:p>
          <a:p>
            <a:r>
              <a:rPr lang="en-US" dirty="0" smtClean="0"/>
              <a:t>Common Cold</a:t>
            </a:r>
          </a:p>
          <a:p>
            <a:r>
              <a:rPr lang="en-US" dirty="0" smtClean="0"/>
              <a:t>Meningitis</a:t>
            </a:r>
          </a:p>
          <a:p>
            <a:r>
              <a:rPr lang="en-US" dirty="0" smtClean="0"/>
              <a:t>Gastroenteritis</a:t>
            </a:r>
          </a:p>
          <a:p>
            <a:r>
              <a:rPr lang="en-US" dirty="0" smtClean="0"/>
              <a:t>Hepatitis</a:t>
            </a:r>
          </a:p>
          <a:p>
            <a:r>
              <a:rPr lang="en-US" dirty="0" smtClean="0"/>
              <a:t>Mad Cow Disease</a:t>
            </a:r>
            <a:endParaRPr lang="en-US" dirty="0"/>
          </a:p>
        </p:txBody>
      </p:sp>
      <p:sp>
        <p:nvSpPr>
          <p:cNvPr id="4" name="Title 1"/>
          <p:cNvSpPr>
            <a:spLocks noGrp="1"/>
          </p:cNvSpPr>
          <p:nvPr>
            <p:ph type="title"/>
          </p:nvPr>
        </p:nvSpPr>
        <p:spPr>
          <a:xfrm>
            <a:off x="457200" y="0"/>
            <a:ext cx="8229600" cy="914400"/>
          </a:xfrm>
        </p:spPr>
        <p:txBody>
          <a:bodyPr/>
          <a:lstStyle/>
          <a:p>
            <a:r>
              <a:rPr lang="en-US" b="1" dirty="0" smtClean="0"/>
              <a:t>Microbiology - Viruses</a:t>
            </a:r>
            <a:endParaRPr lang="en-US" b="1" dirty="0"/>
          </a:p>
        </p:txBody>
      </p:sp>
    </p:spTree>
    <p:extLst>
      <p:ext uri="{BB962C8B-B14F-4D97-AF65-F5344CB8AC3E}">
        <p14:creationId xmlns:p14="http://schemas.microsoft.com/office/powerpoint/2010/main" val="34364651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Passive Immunity: transfer of antibodies from one person to another (i.e. breast milk)</a:t>
            </a:r>
          </a:p>
          <a:p>
            <a:r>
              <a:rPr lang="en-US" dirty="0" smtClean="0"/>
              <a:t>Vaccines: given to create antibody development (i.e. measles, chickenpox, smallpox, hepatitis)</a:t>
            </a:r>
          </a:p>
          <a:p>
            <a:r>
              <a:rPr lang="en-US" dirty="0" smtClean="0"/>
              <a:t>Toxins: poisons, toxoids used to develop some vaccines (i.e. tetanus). Antitoxins provide immunity.</a:t>
            </a:r>
            <a:endParaRPr lang="en-US" dirty="0"/>
          </a:p>
        </p:txBody>
      </p:sp>
      <p:sp>
        <p:nvSpPr>
          <p:cNvPr id="5" name="Title 1"/>
          <p:cNvSpPr>
            <a:spLocks noGrp="1"/>
          </p:cNvSpPr>
          <p:nvPr>
            <p:ph type="title"/>
          </p:nvPr>
        </p:nvSpPr>
        <p:spPr>
          <a:xfrm>
            <a:off x="457200" y="0"/>
            <a:ext cx="8229600" cy="914400"/>
          </a:xfrm>
        </p:spPr>
        <p:txBody>
          <a:bodyPr/>
          <a:lstStyle/>
          <a:p>
            <a:r>
              <a:rPr lang="en-US" b="1" dirty="0" smtClean="0"/>
              <a:t>Microbiology - Immunizations</a:t>
            </a:r>
            <a:endParaRPr lang="en-US" b="1" dirty="0"/>
          </a:p>
        </p:txBody>
      </p:sp>
    </p:spTree>
    <p:extLst>
      <p:ext uri="{BB962C8B-B14F-4D97-AF65-F5344CB8AC3E}">
        <p14:creationId xmlns:p14="http://schemas.microsoft.com/office/powerpoint/2010/main" val="2822026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715962"/>
          </a:xfrm>
        </p:spPr>
        <p:txBody>
          <a:bodyPr>
            <a:normAutofit fontScale="90000"/>
          </a:bodyPr>
          <a:lstStyle/>
          <a:p>
            <a:r>
              <a:rPr lang="en-US" b="1" dirty="0" smtClean="0"/>
              <a:t>Organic Compounds</a:t>
            </a:r>
            <a:endParaRPr lang="en-US" b="1" dirty="0"/>
          </a:p>
        </p:txBody>
      </p:sp>
      <p:sp>
        <p:nvSpPr>
          <p:cNvPr id="3" name="Content Placeholder 2"/>
          <p:cNvSpPr>
            <a:spLocks noGrp="1"/>
          </p:cNvSpPr>
          <p:nvPr>
            <p:ph idx="1"/>
          </p:nvPr>
        </p:nvSpPr>
        <p:spPr>
          <a:xfrm>
            <a:off x="457200" y="990600"/>
            <a:ext cx="8229600" cy="5562600"/>
          </a:xfrm>
        </p:spPr>
        <p:txBody>
          <a:bodyPr/>
          <a:lstStyle/>
          <a:p>
            <a:pPr marL="0" indent="0">
              <a:buNone/>
            </a:pPr>
            <a:r>
              <a:rPr lang="en-US" dirty="0" smtClean="0"/>
              <a:t>CARBOHYDRATES                   LIPIDS</a:t>
            </a:r>
          </a:p>
          <a:p>
            <a:endParaRPr lang="en-US" dirty="0"/>
          </a:p>
          <a:p>
            <a:endParaRPr lang="en-US" dirty="0" smtClean="0"/>
          </a:p>
          <a:p>
            <a:endParaRPr lang="en-US" dirty="0"/>
          </a:p>
          <a:p>
            <a:pPr marL="0" indent="0">
              <a:buNone/>
            </a:pPr>
            <a:r>
              <a:rPr lang="en-US" dirty="0" smtClean="0"/>
              <a:t>       PROTEINS</a:t>
            </a:r>
          </a:p>
          <a:p>
            <a:pPr marL="0" indent="0">
              <a:buNone/>
            </a:pPr>
            <a:r>
              <a:rPr lang="en-US" dirty="0" smtClean="0"/>
              <a:t>				</a:t>
            </a:r>
          </a:p>
          <a:p>
            <a:pPr marL="0" indent="0">
              <a:buNone/>
            </a:pPr>
            <a:r>
              <a:rPr lang="en-US" dirty="0"/>
              <a:t>	</a:t>
            </a:r>
            <a:r>
              <a:rPr lang="en-US" dirty="0" smtClean="0"/>
              <a:t>		  	NUCLEIC </a:t>
            </a:r>
          </a:p>
          <a:p>
            <a:pPr marL="0" indent="0">
              <a:buNone/>
            </a:pPr>
            <a:r>
              <a:rPr lang="en-US" dirty="0"/>
              <a:t>	</a:t>
            </a:r>
            <a:r>
              <a:rPr lang="en-US" dirty="0" smtClean="0"/>
              <a:t>			ACIDS</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78" t="4343" r="7086" b="3638"/>
          <a:stretch/>
        </p:blipFill>
        <p:spPr bwMode="auto">
          <a:xfrm>
            <a:off x="762002" y="1447812"/>
            <a:ext cx="2705637" cy="182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666" b="8380"/>
          <a:stretch/>
        </p:blipFill>
        <p:spPr bwMode="auto">
          <a:xfrm>
            <a:off x="800637" y="3812146"/>
            <a:ext cx="2667000" cy="226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447812"/>
            <a:ext cx="3257550" cy="254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114800"/>
            <a:ext cx="2747962" cy="228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3206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Carbohydrates</a:t>
            </a:r>
            <a:endParaRPr lang="en-US" b="1" dirty="0"/>
          </a:p>
        </p:txBody>
      </p:sp>
      <p:sp>
        <p:nvSpPr>
          <p:cNvPr id="3" name="Content Placeholder 2"/>
          <p:cNvSpPr>
            <a:spLocks noGrp="1"/>
          </p:cNvSpPr>
          <p:nvPr>
            <p:ph idx="1"/>
          </p:nvPr>
        </p:nvSpPr>
        <p:spPr>
          <a:xfrm>
            <a:off x="457200" y="990604"/>
            <a:ext cx="8229600" cy="5638796"/>
          </a:xfrm>
        </p:spPr>
        <p:txBody>
          <a:bodyPr>
            <a:normAutofit fontScale="92500" lnSpcReduction="20000"/>
          </a:bodyPr>
          <a:lstStyle/>
          <a:p>
            <a:r>
              <a:rPr lang="en-US" dirty="0" smtClean="0"/>
              <a:t>C, H and O only</a:t>
            </a:r>
          </a:p>
          <a:p>
            <a:r>
              <a:rPr lang="en-US" dirty="0" smtClean="0"/>
              <a:t>Typically 2:1 ration </a:t>
            </a:r>
            <a:r>
              <a:rPr lang="en-US" dirty="0" err="1" smtClean="0"/>
              <a:t>oxygen:hydrogen</a:t>
            </a:r>
            <a:endParaRPr lang="en-US" dirty="0" smtClean="0"/>
          </a:p>
          <a:p>
            <a:r>
              <a:rPr lang="en-US" dirty="0" smtClean="0"/>
              <a:t>Primary energy source for plants and animals</a:t>
            </a:r>
          </a:p>
          <a:p>
            <a:endParaRPr lang="en-US" dirty="0"/>
          </a:p>
          <a:p>
            <a:endParaRPr lang="en-US" dirty="0" smtClean="0"/>
          </a:p>
          <a:p>
            <a:endParaRPr lang="en-US" dirty="0"/>
          </a:p>
          <a:p>
            <a:endParaRPr lang="en-US" dirty="0" smtClean="0"/>
          </a:p>
          <a:p>
            <a:endParaRPr lang="en-US" sz="3000" dirty="0" smtClean="0"/>
          </a:p>
          <a:p>
            <a:r>
              <a:rPr lang="en-US" sz="3000" dirty="0" smtClean="0"/>
              <a:t>All carbs are sugar classified by the # of carbons in each sugar unit</a:t>
            </a:r>
          </a:p>
          <a:p>
            <a:r>
              <a:rPr lang="en-US" sz="3000" dirty="0" smtClean="0"/>
              <a:t>Can be depicted as straight chains but usually exist in ring structures</a:t>
            </a:r>
          </a:p>
          <a:p>
            <a:pPr marL="0" indent="0">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48" r="2122"/>
          <a:stretch/>
        </p:blipFill>
        <p:spPr bwMode="auto">
          <a:xfrm>
            <a:off x="3314701" y="2282973"/>
            <a:ext cx="2514599" cy="236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57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
            <a:ext cx="4040188" cy="639762"/>
          </a:xfrm>
        </p:spPr>
        <p:txBody>
          <a:bodyPr>
            <a:normAutofit fontScale="92500" lnSpcReduction="10000"/>
          </a:bodyPr>
          <a:lstStyle/>
          <a:p>
            <a:pPr algn="ctr"/>
            <a:r>
              <a:rPr lang="en-US" sz="4000" dirty="0" smtClean="0"/>
              <a:t>Autotrophs</a:t>
            </a:r>
            <a:endParaRPr lang="en-US" sz="4000" dirty="0"/>
          </a:p>
        </p:txBody>
      </p:sp>
      <p:sp>
        <p:nvSpPr>
          <p:cNvPr id="5" name="Text Placeholder 4"/>
          <p:cNvSpPr>
            <a:spLocks noGrp="1"/>
          </p:cNvSpPr>
          <p:nvPr>
            <p:ph type="body" sz="quarter" idx="3"/>
          </p:nvPr>
        </p:nvSpPr>
        <p:spPr>
          <a:xfrm>
            <a:off x="4645031" y="152400"/>
            <a:ext cx="4041775" cy="639762"/>
          </a:xfrm>
        </p:spPr>
        <p:txBody>
          <a:bodyPr>
            <a:noAutofit/>
          </a:bodyPr>
          <a:lstStyle/>
          <a:p>
            <a:pPr algn="ctr"/>
            <a:r>
              <a:rPr lang="en-US" sz="4000" dirty="0" smtClean="0"/>
              <a:t>Heterotrophs</a:t>
            </a:r>
            <a:endParaRPr lang="en-US" sz="4000" dirty="0"/>
          </a:p>
        </p:txBody>
      </p:sp>
      <p:pic>
        <p:nvPicPr>
          <p:cNvPr id="307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2591" r="8354"/>
          <a:stretch/>
        </p:blipFill>
        <p:spPr bwMode="auto">
          <a:xfrm>
            <a:off x="1073" y="1295400"/>
            <a:ext cx="4658229" cy="36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montessorimuddle.org/wp-content/uploads/2013/11/gluco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81" y="2362200"/>
            <a:ext cx="2130425" cy="199490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5334006" y="961649"/>
            <a:ext cx="2365375" cy="280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fhsapes1temperategrasslands.weebly.com/uploads/2/4/6/0/24609618/9790912.jpg?2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648212"/>
            <a:ext cx="241935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199815"/>
            <a:ext cx="1874218" cy="190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http://www.christeck.de/wp/wp-content/uploads/christeck.de/20090927-WhiteFungi-IMG_15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667" t="17469" r="20667" b="15462"/>
          <a:stretch/>
        </p:blipFill>
        <p:spPr bwMode="auto">
          <a:xfrm>
            <a:off x="5105400" y="3359651"/>
            <a:ext cx="1793394" cy="153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592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2"/>
            <a:ext cx="8229600" cy="5211763"/>
          </a:xfrm>
        </p:spPr>
        <p:txBody>
          <a:bodyPr/>
          <a:lstStyle/>
          <a:p>
            <a:pPr marL="0" indent="0">
              <a:buNone/>
            </a:pPr>
            <a:r>
              <a:rPr lang="en-US" dirty="0" smtClean="0"/>
              <a:t>Pentose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Hexose</a:t>
            </a:r>
            <a:endParaRPr lang="en-US" dirty="0"/>
          </a:p>
        </p:txBody>
      </p:sp>
      <p:sp>
        <p:nvSpPr>
          <p:cNvPr id="4" name="Title 1"/>
          <p:cNvSpPr>
            <a:spLocks noGrp="1"/>
          </p:cNvSpPr>
          <p:nvPr>
            <p:ph type="title"/>
          </p:nvPr>
        </p:nvSpPr>
        <p:spPr>
          <a:xfrm>
            <a:off x="457200" y="0"/>
            <a:ext cx="8229600" cy="990600"/>
          </a:xfrm>
        </p:spPr>
        <p:txBody>
          <a:bodyPr/>
          <a:lstStyle/>
          <a:p>
            <a:r>
              <a:rPr lang="en-US" b="1" dirty="0" smtClean="0"/>
              <a:t>Carbohydrates – Simple Sugars</a:t>
            </a:r>
            <a:endParaRPr lang="en-US" b="1"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30" r="7159" b="21814"/>
          <a:stretch/>
        </p:blipFill>
        <p:spPr bwMode="auto">
          <a:xfrm>
            <a:off x="304802" y="1648508"/>
            <a:ext cx="4280079" cy="220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4146"/>
          <a:stretch/>
        </p:blipFill>
        <p:spPr bwMode="auto">
          <a:xfrm>
            <a:off x="609600" y="4419612"/>
            <a:ext cx="4114800" cy="216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182"/>
          <a:stretch/>
        </p:blipFill>
        <p:spPr bwMode="auto">
          <a:xfrm>
            <a:off x="4724402" y="1683500"/>
            <a:ext cx="2425521" cy="216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53000" y="4876800"/>
            <a:ext cx="3894015" cy="707886"/>
          </a:xfrm>
          <a:prstGeom prst="rect">
            <a:avLst/>
          </a:prstGeom>
          <a:noFill/>
        </p:spPr>
        <p:txBody>
          <a:bodyPr wrap="none" rtlCol="0">
            <a:spAutoFit/>
          </a:bodyPr>
          <a:lstStyle/>
          <a:p>
            <a:r>
              <a:rPr lang="en-US" sz="4000" b="1" dirty="0" smtClean="0"/>
              <a:t>monosaccharides</a:t>
            </a:r>
            <a:endParaRPr lang="en-US" sz="4000" b="1" dirty="0"/>
          </a:p>
        </p:txBody>
      </p:sp>
    </p:spTree>
    <p:extLst>
      <p:ext uri="{BB962C8B-B14F-4D97-AF65-F5344CB8AC3E}">
        <p14:creationId xmlns:p14="http://schemas.microsoft.com/office/powerpoint/2010/main" val="37348728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2"/>
            <a:ext cx="8229600" cy="5211763"/>
          </a:xfrm>
        </p:spPr>
        <p:txBody>
          <a:bodyPr/>
          <a:lstStyle/>
          <a:p>
            <a:pPr marL="0" indent="0">
              <a:buNone/>
            </a:pPr>
            <a:endParaRPr lang="en-US" dirty="0" smtClean="0"/>
          </a:p>
          <a:p>
            <a:pPr marL="0" indent="0">
              <a:buNone/>
            </a:pPr>
            <a:endParaRPr lang="en-US" dirty="0" smtClean="0"/>
          </a:p>
          <a:p>
            <a:pPr marL="0" indent="0">
              <a:buNone/>
            </a:pPr>
            <a:endParaRPr lang="en-US" dirty="0"/>
          </a:p>
        </p:txBody>
      </p:sp>
      <p:sp>
        <p:nvSpPr>
          <p:cNvPr id="4" name="Title 1"/>
          <p:cNvSpPr>
            <a:spLocks noGrp="1"/>
          </p:cNvSpPr>
          <p:nvPr>
            <p:ph type="title"/>
          </p:nvPr>
        </p:nvSpPr>
        <p:spPr>
          <a:xfrm>
            <a:off x="457200" y="0"/>
            <a:ext cx="8229600" cy="990600"/>
          </a:xfrm>
        </p:spPr>
        <p:txBody>
          <a:bodyPr/>
          <a:lstStyle/>
          <a:p>
            <a:r>
              <a:rPr lang="en-US" b="1" dirty="0" smtClean="0"/>
              <a:t>Carbohydrates: -saccharides</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 y="914400"/>
            <a:ext cx="3438525" cy="3034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15" t="9213" r="20111" b="6985"/>
          <a:stretch/>
        </p:blipFill>
        <p:spPr bwMode="auto">
          <a:xfrm>
            <a:off x="4172755" y="838200"/>
            <a:ext cx="4742645" cy="34648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descr="http://mcat-review.org/starch.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63579"/>
            <a:ext cx="5772865" cy="16896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89856" y="990600"/>
            <a:ext cx="439544" cy="707886"/>
          </a:xfrm>
          <a:prstGeom prst="rect">
            <a:avLst/>
          </a:prstGeom>
          <a:noFill/>
        </p:spPr>
        <p:txBody>
          <a:bodyPr wrap="none" rtlCol="0">
            <a:spAutoFit/>
          </a:bodyPr>
          <a:lstStyle/>
          <a:p>
            <a:r>
              <a:rPr lang="en-US" sz="4000" b="1" dirty="0" smtClean="0">
                <a:solidFill>
                  <a:srgbClr val="FF0000"/>
                </a:solidFill>
              </a:rPr>
              <a:t>+</a:t>
            </a:r>
            <a:endParaRPr lang="en-US" sz="4000" b="1" dirty="0">
              <a:solidFill>
                <a:srgbClr val="FF0000"/>
              </a:solidFill>
            </a:endParaRPr>
          </a:p>
        </p:txBody>
      </p:sp>
      <p:sp>
        <p:nvSpPr>
          <p:cNvPr id="2" name="TextBox 1"/>
          <p:cNvSpPr txBox="1"/>
          <p:nvPr/>
        </p:nvSpPr>
        <p:spPr>
          <a:xfrm>
            <a:off x="838200" y="3972580"/>
            <a:ext cx="2635658" cy="523220"/>
          </a:xfrm>
          <a:prstGeom prst="rect">
            <a:avLst/>
          </a:prstGeom>
          <a:noFill/>
        </p:spPr>
        <p:txBody>
          <a:bodyPr wrap="none" rtlCol="0">
            <a:spAutoFit/>
          </a:bodyPr>
          <a:lstStyle/>
          <a:p>
            <a:r>
              <a:rPr lang="en-US" sz="2800" b="1" dirty="0" smtClean="0"/>
              <a:t>monosaccharide</a:t>
            </a:r>
            <a:endParaRPr lang="en-US" sz="2800" b="1" dirty="0"/>
          </a:p>
        </p:txBody>
      </p:sp>
      <p:sp>
        <p:nvSpPr>
          <p:cNvPr id="9" name="TextBox 8"/>
          <p:cNvSpPr txBox="1"/>
          <p:nvPr/>
        </p:nvSpPr>
        <p:spPr>
          <a:xfrm>
            <a:off x="5715000" y="4258225"/>
            <a:ext cx="2047355" cy="523220"/>
          </a:xfrm>
          <a:prstGeom prst="rect">
            <a:avLst/>
          </a:prstGeom>
          <a:noFill/>
        </p:spPr>
        <p:txBody>
          <a:bodyPr wrap="none" rtlCol="0">
            <a:spAutoFit/>
          </a:bodyPr>
          <a:lstStyle/>
          <a:p>
            <a:r>
              <a:rPr lang="en-US" sz="2800" b="1" dirty="0" smtClean="0"/>
              <a:t>disaccharide</a:t>
            </a:r>
            <a:endParaRPr lang="en-US" sz="2800" b="1" dirty="0"/>
          </a:p>
        </p:txBody>
      </p:sp>
      <p:sp>
        <p:nvSpPr>
          <p:cNvPr id="6" name="TextBox 5"/>
          <p:cNvSpPr txBox="1"/>
          <p:nvPr/>
        </p:nvSpPr>
        <p:spPr>
          <a:xfrm>
            <a:off x="6355674" y="5562600"/>
            <a:ext cx="2407326" cy="523220"/>
          </a:xfrm>
          <a:prstGeom prst="rect">
            <a:avLst/>
          </a:prstGeom>
          <a:noFill/>
        </p:spPr>
        <p:txBody>
          <a:bodyPr wrap="none" rtlCol="0">
            <a:spAutoFit/>
          </a:bodyPr>
          <a:lstStyle/>
          <a:p>
            <a:r>
              <a:rPr lang="en-US" sz="2800" b="1" dirty="0" smtClean="0"/>
              <a:t>polysaccharide</a:t>
            </a:r>
            <a:endParaRPr lang="en-US" sz="2800" b="1" dirty="0"/>
          </a:p>
        </p:txBody>
      </p:sp>
    </p:spTree>
    <p:extLst>
      <p:ext uri="{BB962C8B-B14F-4D97-AF65-F5344CB8AC3E}">
        <p14:creationId xmlns:p14="http://schemas.microsoft.com/office/powerpoint/2010/main" val="109109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990600"/>
          </a:xfrm>
        </p:spPr>
        <p:txBody>
          <a:bodyPr/>
          <a:lstStyle/>
          <a:p>
            <a:r>
              <a:rPr lang="en-US" b="1" dirty="0" smtClean="0"/>
              <a:t>Carbohydrates: Polysaccharides</a:t>
            </a:r>
            <a:endParaRPr lang="en-US" b="1"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90" r="3990" b="9170"/>
          <a:stretch/>
        </p:blipFill>
        <p:spPr bwMode="auto">
          <a:xfrm>
            <a:off x="762000" y="838201"/>
            <a:ext cx="5943600" cy="221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12"/>
            <a:ext cx="4114800" cy="309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485" y="3276612"/>
            <a:ext cx="4889321" cy="34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7620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Lipids: fats, oils and waxes</a:t>
            </a:r>
            <a:endParaRPr lang="en-US" b="1"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8786"/>
          <a:stretch/>
        </p:blipFill>
        <p:spPr bwMode="auto">
          <a:xfrm>
            <a:off x="3638550" y="914400"/>
            <a:ext cx="4743450" cy="377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90310" y="4572000"/>
            <a:ext cx="209169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dontwastethecrumbs.com/wp-content/uploads/2013/02/Saturated-F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68" y="4692706"/>
            <a:ext cx="4762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optimal-heart-health.com/images/Unsaturated_F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68" y="1752612"/>
            <a:ext cx="342900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2169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1572"/>
          <a:stretch/>
        </p:blipFill>
        <p:spPr bwMode="auto">
          <a:xfrm>
            <a:off x="457200" y="228601"/>
            <a:ext cx="82296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19500"/>
            <a:ext cx="41148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065" r="20254"/>
          <a:stretch/>
        </p:blipFill>
        <p:spPr bwMode="auto">
          <a:xfrm>
            <a:off x="6781801" y="3276600"/>
            <a:ext cx="1978658"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253" y="3599108"/>
            <a:ext cx="2073553" cy="304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91200" y="6136969"/>
            <a:ext cx="2453044" cy="492443"/>
          </a:xfrm>
          <a:prstGeom prst="rect">
            <a:avLst/>
          </a:prstGeom>
          <a:solidFill>
            <a:srgbClr val="FFC000"/>
          </a:solidFill>
          <a:ln>
            <a:solidFill>
              <a:schemeClr val="tx1"/>
            </a:solidFill>
          </a:ln>
        </p:spPr>
        <p:txBody>
          <a:bodyPr wrap="none" rtlCol="0">
            <a:spAutoFit/>
          </a:bodyPr>
          <a:lstStyle/>
          <a:p>
            <a:r>
              <a:rPr lang="en-US" sz="2600" b="1" dirty="0" smtClean="0"/>
              <a:t>Highly saturated</a:t>
            </a:r>
            <a:endParaRPr lang="en-US" sz="2600" b="1" dirty="0"/>
          </a:p>
        </p:txBody>
      </p:sp>
    </p:spTree>
    <p:extLst>
      <p:ext uri="{BB962C8B-B14F-4D97-AF65-F5344CB8AC3E}">
        <p14:creationId xmlns:p14="http://schemas.microsoft.com/office/powerpoint/2010/main" val="25039013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Phospholipids</a:t>
            </a:r>
            <a:endParaRPr lang="en-US" b="1" dirty="0"/>
          </a:p>
        </p:txBody>
      </p:sp>
      <p:sp>
        <p:nvSpPr>
          <p:cNvPr id="3" name="Content Placeholder 2"/>
          <p:cNvSpPr>
            <a:spLocks noGrp="1"/>
          </p:cNvSpPr>
          <p:nvPr>
            <p:ph idx="1"/>
          </p:nvPr>
        </p:nvSpPr>
        <p:spPr>
          <a:xfrm>
            <a:off x="457200" y="914402"/>
            <a:ext cx="8229600" cy="5211763"/>
          </a:xfrm>
        </p:spPr>
        <p:txBody>
          <a:bodyPr/>
          <a:lstStyle/>
          <a:p>
            <a:r>
              <a:rPr lang="en-US" dirty="0" smtClean="0"/>
              <a:t>One fatty acid on glycerol backbone is replaced by a phosphate group</a:t>
            </a:r>
            <a:endParaRPr lang="en-US" dirty="0"/>
          </a:p>
        </p:txBody>
      </p:sp>
      <p:pic>
        <p:nvPicPr>
          <p:cNvPr id="4" name="Picture 3"/>
          <p:cNvPicPr>
            <a:picLocks noChangeAspect="1"/>
          </p:cNvPicPr>
          <p:nvPr/>
        </p:nvPicPr>
        <p:blipFill>
          <a:blip r:embed="rId3"/>
          <a:stretch>
            <a:fillRect/>
          </a:stretch>
        </p:blipFill>
        <p:spPr>
          <a:xfrm>
            <a:off x="1123013" y="2076450"/>
            <a:ext cx="6268389" cy="3333750"/>
          </a:xfrm>
          <a:prstGeom prst="rect">
            <a:avLst/>
          </a:prstGeom>
        </p:spPr>
      </p:pic>
      <p:sp>
        <p:nvSpPr>
          <p:cNvPr id="5" name="TextBox 4"/>
          <p:cNvSpPr txBox="1"/>
          <p:nvPr/>
        </p:nvSpPr>
        <p:spPr>
          <a:xfrm>
            <a:off x="763433" y="5638800"/>
            <a:ext cx="7421775" cy="892552"/>
          </a:xfrm>
          <a:prstGeom prst="rect">
            <a:avLst/>
          </a:prstGeom>
          <a:solidFill>
            <a:srgbClr val="FFC000"/>
          </a:solidFill>
          <a:ln>
            <a:solidFill>
              <a:schemeClr val="tx1"/>
            </a:solidFill>
          </a:ln>
        </p:spPr>
        <p:txBody>
          <a:bodyPr wrap="none" rtlCol="0">
            <a:spAutoFit/>
          </a:bodyPr>
          <a:lstStyle/>
          <a:p>
            <a:r>
              <a:rPr lang="en-US" sz="2600" b="1" dirty="0" smtClean="0"/>
              <a:t>Found in nerve tissue and make up a part of the cell </a:t>
            </a:r>
          </a:p>
          <a:p>
            <a:r>
              <a:rPr lang="en-US" sz="2600" b="1" dirty="0" smtClean="0"/>
              <a:t>membrane forming the phospholipid bilayer</a:t>
            </a:r>
            <a:endParaRPr lang="en-US" sz="2600" b="1" dirty="0"/>
          </a:p>
        </p:txBody>
      </p:sp>
    </p:spTree>
    <p:extLst>
      <p:ext uri="{BB962C8B-B14F-4D97-AF65-F5344CB8AC3E}">
        <p14:creationId xmlns:p14="http://schemas.microsoft.com/office/powerpoint/2010/main" val="2158692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Lipids: Steroids</a:t>
            </a:r>
            <a:endParaRPr lang="en-US" b="1" dirty="0"/>
          </a:p>
        </p:txBody>
      </p:sp>
      <p:sp>
        <p:nvSpPr>
          <p:cNvPr id="3" name="Content Placeholder 2"/>
          <p:cNvSpPr>
            <a:spLocks noGrp="1"/>
          </p:cNvSpPr>
          <p:nvPr>
            <p:ph idx="1"/>
          </p:nvPr>
        </p:nvSpPr>
        <p:spPr>
          <a:xfrm>
            <a:off x="457200" y="990600"/>
            <a:ext cx="8229600" cy="5135563"/>
          </a:xfrm>
        </p:spPr>
        <p:txBody>
          <a:bodyPr/>
          <a:lstStyle/>
          <a:p>
            <a:r>
              <a:rPr lang="en-US" dirty="0" smtClean="0"/>
              <a:t>Cholesterol is a steroid from which many other steroids are derived</a:t>
            </a:r>
            <a:endParaRPr lang="en-US" dirty="0"/>
          </a:p>
        </p:txBody>
      </p:sp>
      <p:pic>
        <p:nvPicPr>
          <p:cNvPr id="4" name="Picture 3"/>
          <p:cNvPicPr>
            <a:picLocks noChangeAspect="1"/>
          </p:cNvPicPr>
          <p:nvPr/>
        </p:nvPicPr>
        <p:blipFill>
          <a:blip r:embed="rId3"/>
          <a:stretch>
            <a:fillRect/>
          </a:stretch>
        </p:blipFill>
        <p:spPr>
          <a:xfrm>
            <a:off x="1371600" y="2057404"/>
            <a:ext cx="6285276" cy="4224957"/>
          </a:xfrm>
          <a:prstGeom prst="rect">
            <a:avLst/>
          </a:prstGeom>
        </p:spPr>
      </p:pic>
    </p:spTree>
    <p:extLst>
      <p:ext uri="{BB962C8B-B14F-4D97-AF65-F5344CB8AC3E}">
        <p14:creationId xmlns:p14="http://schemas.microsoft.com/office/powerpoint/2010/main" val="25534040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59581437"/>
              </p:ext>
            </p:extLst>
          </p:nvPr>
        </p:nvGraphicFramePr>
        <p:xfrm>
          <a:off x="1600200" y="1219200"/>
          <a:ext cx="60960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1371600" y="4051300"/>
            <a:ext cx="2667000" cy="762000"/>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Phospholipids</a:t>
            </a:r>
            <a:endParaRPr lang="en-US" sz="3200" dirty="0"/>
          </a:p>
        </p:txBody>
      </p:sp>
      <p:sp>
        <p:nvSpPr>
          <p:cNvPr id="4" name="Rounded Rectangle 3"/>
          <p:cNvSpPr/>
          <p:nvPr/>
        </p:nvSpPr>
        <p:spPr>
          <a:xfrm>
            <a:off x="1828800" y="5105400"/>
            <a:ext cx="1752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Polar head (phosphate group &amp; glycerol)</a:t>
            </a:r>
          </a:p>
          <a:p>
            <a:pPr algn="ctr"/>
            <a:r>
              <a:rPr lang="en-US" sz="1100" dirty="0" smtClean="0"/>
              <a:t>2 fatty acid tails</a:t>
            </a:r>
          </a:p>
          <a:p>
            <a:pPr algn="ctr"/>
            <a:endParaRPr lang="en-US" sz="1100" dirty="0"/>
          </a:p>
          <a:p>
            <a:pPr algn="ctr"/>
            <a:r>
              <a:rPr lang="en-US" sz="1100" dirty="0" smtClean="0"/>
              <a:t>Forms cell membranes</a:t>
            </a:r>
            <a:endParaRPr lang="en-US" sz="1100" dirty="0"/>
          </a:p>
        </p:txBody>
      </p:sp>
      <p:cxnSp>
        <p:nvCxnSpPr>
          <p:cNvPr id="6" name="Straight Connector 5"/>
          <p:cNvCxnSpPr>
            <a:stCxn id="3" idx="2"/>
          </p:cNvCxnSpPr>
          <p:nvPr/>
        </p:nvCxnSpPr>
        <p:spPr>
          <a:xfrm>
            <a:off x="2705100" y="4813300"/>
            <a:ext cx="0" cy="2921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029200" y="3810000"/>
            <a:ext cx="1752600" cy="762000"/>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Steroids</a:t>
            </a:r>
            <a:endParaRPr lang="en-US" sz="3200" dirty="0"/>
          </a:p>
        </p:txBody>
      </p:sp>
      <p:sp>
        <p:nvSpPr>
          <p:cNvPr id="8" name="Rounded Rectangle 7"/>
          <p:cNvSpPr/>
          <p:nvPr/>
        </p:nvSpPr>
        <p:spPr>
          <a:xfrm>
            <a:off x="5003800" y="4978400"/>
            <a:ext cx="1752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Cholesterol</a:t>
            </a:r>
          </a:p>
          <a:p>
            <a:pPr algn="ctr"/>
            <a:r>
              <a:rPr lang="en-US" sz="1100" dirty="0" smtClean="0"/>
              <a:t>Vitamin D2</a:t>
            </a:r>
          </a:p>
          <a:p>
            <a:pPr algn="ctr"/>
            <a:r>
              <a:rPr lang="en-US" sz="1100" dirty="0" smtClean="0"/>
              <a:t>Cortisol</a:t>
            </a:r>
          </a:p>
          <a:p>
            <a:pPr algn="ctr"/>
            <a:r>
              <a:rPr lang="en-US" sz="1100" dirty="0" smtClean="0"/>
              <a:t>Testosterone</a:t>
            </a:r>
          </a:p>
          <a:p>
            <a:pPr algn="ctr"/>
            <a:r>
              <a:rPr lang="en-US" sz="1100" dirty="0" smtClean="0"/>
              <a:t>estradiol</a:t>
            </a:r>
            <a:endParaRPr lang="en-US" sz="1100" dirty="0"/>
          </a:p>
        </p:txBody>
      </p:sp>
      <p:cxnSp>
        <p:nvCxnSpPr>
          <p:cNvPr id="9" name="Straight Connector 8"/>
          <p:cNvCxnSpPr/>
          <p:nvPr/>
        </p:nvCxnSpPr>
        <p:spPr>
          <a:xfrm>
            <a:off x="5880100" y="4610100"/>
            <a:ext cx="0" cy="3683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657600" y="152400"/>
            <a:ext cx="1651414" cy="830997"/>
          </a:xfrm>
          <a:prstGeom prst="rect">
            <a:avLst/>
          </a:prstGeom>
        </p:spPr>
        <p:txBody>
          <a:bodyPr wrap="none">
            <a:spAutoFit/>
          </a:bodyPr>
          <a:lstStyle/>
          <a:p>
            <a:r>
              <a:rPr lang="en-US" sz="4800" b="1" dirty="0"/>
              <a:t>Lipids</a:t>
            </a:r>
            <a:endParaRPr lang="en-US" sz="4800" dirty="0"/>
          </a:p>
        </p:txBody>
      </p:sp>
    </p:spTree>
    <p:extLst>
      <p:ext uri="{BB962C8B-B14F-4D97-AF65-F5344CB8AC3E}">
        <p14:creationId xmlns:p14="http://schemas.microsoft.com/office/powerpoint/2010/main" val="27137661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Carotenoids</a:t>
            </a:r>
            <a:endParaRPr lang="en-US" b="1" dirty="0"/>
          </a:p>
        </p:txBody>
      </p:sp>
      <p:pic>
        <p:nvPicPr>
          <p:cNvPr id="4" name="Content Placeholder 3"/>
          <p:cNvPicPr>
            <a:picLocks noGrp="1" noChangeAspect="1"/>
          </p:cNvPicPr>
          <p:nvPr>
            <p:ph idx="1"/>
          </p:nvPr>
        </p:nvPicPr>
        <p:blipFill>
          <a:blip r:embed="rId3"/>
          <a:stretch>
            <a:fillRect/>
          </a:stretch>
        </p:blipFill>
        <p:spPr>
          <a:xfrm>
            <a:off x="241669" y="975360"/>
            <a:ext cx="4177937" cy="2437130"/>
          </a:xfrm>
          <a:prstGeom prst="rect">
            <a:avLst/>
          </a:prstGeom>
        </p:spPr>
      </p:pic>
      <p:pic>
        <p:nvPicPr>
          <p:cNvPr id="5" name="Picture 4"/>
          <p:cNvPicPr>
            <a:picLocks noChangeAspect="1"/>
          </p:cNvPicPr>
          <p:nvPr/>
        </p:nvPicPr>
        <p:blipFill>
          <a:blip r:embed="rId4"/>
          <a:stretch>
            <a:fillRect/>
          </a:stretch>
        </p:blipFill>
        <p:spPr>
          <a:xfrm>
            <a:off x="4580098" y="1014557"/>
            <a:ext cx="4449607" cy="5081451"/>
          </a:xfrm>
          <a:prstGeom prst="rect">
            <a:avLst/>
          </a:prstGeom>
        </p:spPr>
      </p:pic>
      <p:pic>
        <p:nvPicPr>
          <p:cNvPr id="6" name="Picture 5"/>
          <p:cNvPicPr>
            <a:picLocks noChangeAspect="1"/>
          </p:cNvPicPr>
          <p:nvPr/>
        </p:nvPicPr>
        <p:blipFill>
          <a:blip r:embed="rId5"/>
          <a:stretch>
            <a:fillRect/>
          </a:stretch>
        </p:blipFill>
        <p:spPr>
          <a:xfrm>
            <a:off x="407497" y="3577045"/>
            <a:ext cx="3992515" cy="2667000"/>
          </a:xfrm>
          <a:prstGeom prst="rect">
            <a:avLst/>
          </a:prstGeom>
        </p:spPr>
      </p:pic>
    </p:spTree>
    <p:extLst>
      <p:ext uri="{BB962C8B-B14F-4D97-AF65-F5344CB8AC3E}">
        <p14:creationId xmlns:p14="http://schemas.microsoft.com/office/powerpoint/2010/main" val="2105192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Prostaglandins</a:t>
            </a:r>
            <a:endParaRPr lang="en-US" b="1" dirty="0"/>
          </a:p>
        </p:txBody>
      </p:sp>
      <p:pic>
        <p:nvPicPr>
          <p:cNvPr id="1026" name="Picture 2" descr="http://www.visembryo.com/images/prostaglandins%20adult.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841746"/>
            <a:ext cx="4456704" cy="56352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53000" y="685806"/>
            <a:ext cx="373380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 </a:t>
            </a:r>
            <a:r>
              <a:rPr lang="en-US" sz="2000" b="1" dirty="0" smtClean="0"/>
              <a:t>Group </a:t>
            </a:r>
            <a:r>
              <a:rPr lang="en-US" sz="2000" b="1" dirty="0"/>
              <a:t>of potent </a:t>
            </a:r>
            <a:r>
              <a:rPr lang="en-US" sz="2000" b="1" dirty="0" err="1"/>
              <a:t>hormonelike</a:t>
            </a:r>
            <a:r>
              <a:rPr lang="en-US" sz="2000" b="1" dirty="0"/>
              <a:t> </a:t>
            </a:r>
            <a:r>
              <a:rPr lang="en-US" sz="2000" b="1" dirty="0" smtClean="0"/>
              <a:t>substances (LIPIDS) </a:t>
            </a:r>
            <a:r>
              <a:rPr lang="en-US" sz="2000" b="1" dirty="0"/>
              <a:t>that produce a wide range of body </a:t>
            </a:r>
            <a:r>
              <a:rPr lang="en-US" sz="2000" b="1" dirty="0" smtClean="0"/>
              <a:t>effects</a:t>
            </a:r>
          </a:p>
          <a:p>
            <a:r>
              <a:rPr lang="en-US" sz="2000" dirty="0" smtClean="0"/>
              <a:t>- changing </a:t>
            </a:r>
            <a:r>
              <a:rPr lang="en-US" sz="2000" dirty="0"/>
              <a:t>capillary </a:t>
            </a:r>
            <a:r>
              <a:rPr lang="en-US" sz="2000" dirty="0" smtClean="0"/>
              <a:t>permeability          - smooth </a:t>
            </a:r>
            <a:r>
              <a:rPr lang="en-US" sz="2000" dirty="0"/>
              <a:t>muscle </a:t>
            </a:r>
            <a:r>
              <a:rPr lang="en-US" sz="2000" dirty="0" smtClean="0"/>
              <a:t>tone</a:t>
            </a:r>
          </a:p>
          <a:p>
            <a:r>
              <a:rPr lang="en-US" sz="2000" dirty="0" smtClean="0"/>
              <a:t>- clumping </a:t>
            </a:r>
            <a:r>
              <a:rPr lang="en-US" sz="2000" dirty="0"/>
              <a:t>of </a:t>
            </a:r>
            <a:r>
              <a:rPr lang="en-US" sz="2000" dirty="0" smtClean="0"/>
              <a:t>platelets/formation  </a:t>
            </a:r>
          </a:p>
          <a:p>
            <a:r>
              <a:rPr lang="en-US" sz="2000" dirty="0"/>
              <a:t> </a:t>
            </a:r>
            <a:r>
              <a:rPr lang="en-US" sz="2000" dirty="0" smtClean="0"/>
              <a:t> of blood clots</a:t>
            </a:r>
          </a:p>
          <a:p>
            <a:r>
              <a:rPr lang="en-US" sz="2000" dirty="0" smtClean="0"/>
              <a:t>- endocrine </a:t>
            </a:r>
            <a:r>
              <a:rPr lang="en-US" sz="2000" dirty="0"/>
              <a:t>and exocrine </a:t>
            </a:r>
            <a:endParaRPr lang="en-US" sz="2000" dirty="0" smtClean="0"/>
          </a:p>
          <a:p>
            <a:r>
              <a:rPr lang="en-US" sz="2000" dirty="0" smtClean="0"/>
              <a:t>  functions</a:t>
            </a:r>
          </a:p>
          <a:p>
            <a:r>
              <a:rPr lang="en-US" sz="2000" dirty="0" smtClean="0"/>
              <a:t>- involved </a:t>
            </a:r>
            <a:r>
              <a:rPr lang="en-US" sz="2000" dirty="0"/>
              <a:t>in the pain process of </a:t>
            </a:r>
            <a:r>
              <a:rPr lang="en-US" sz="2000" dirty="0" smtClean="0"/>
              <a:t> </a:t>
            </a:r>
          </a:p>
          <a:p>
            <a:r>
              <a:rPr lang="en-US" sz="2000" dirty="0" smtClean="0"/>
              <a:t>  inflammation</a:t>
            </a:r>
          </a:p>
          <a:p>
            <a:r>
              <a:rPr lang="en-US" sz="2000" dirty="0" smtClean="0"/>
              <a:t>- Blood flow</a:t>
            </a:r>
          </a:p>
          <a:p>
            <a:endParaRPr lang="en-US" sz="2000" dirty="0"/>
          </a:p>
          <a:p>
            <a:pPr marL="285750" indent="-285750">
              <a:buFont typeface="Arial" panose="020B0604020202020204" pitchFamily="34" charset="0"/>
              <a:buChar char="•"/>
            </a:pPr>
            <a:r>
              <a:rPr lang="en-US" sz="2000" b="1" dirty="0" smtClean="0"/>
              <a:t>Made </a:t>
            </a:r>
            <a:r>
              <a:rPr lang="en-US" sz="2000" b="1" dirty="0"/>
              <a:t>at sites of tissue damage or infection that are involved in dealing with injury and </a:t>
            </a:r>
            <a:r>
              <a:rPr lang="en-US" sz="2000" b="1" dirty="0" smtClean="0"/>
              <a:t>illness</a:t>
            </a:r>
            <a:endParaRPr lang="en-US" sz="2000" b="1" dirty="0"/>
          </a:p>
        </p:txBody>
      </p:sp>
      <p:sp>
        <p:nvSpPr>
          <p:cNvPr id="9" name="Rectangle 8">
            <a:hlinkClick r:id="rId4"/>
          </p:cNvPr>
          <p:cNvSpPr/>
          <p:nvPr/>
        </p:nvSpPr>
        <p:spPr>
          <a:xfrm>
            <a:off x="4533900" y="6320147"/>
            <a:ext cx="4572000" cy="461665"/>
          </a:xfrm>
          <a:prstGeom prst="rect">
            <a:avLst/>
          </a:prstGeom>
        </p:spPr>
        <p:txBody>
          <a:bodyPr>
            <a:spAutoFit/>
          </a:bodyPr>
          <a:lstStyle/>
          <a:p>
            <a:pPr algn="ctr"/>
            <a:r>
              <a:rPr lang="en-US" sz="1200" dirty="0">
                <a:hlinkClick r:id="rId4"/>
              </a:rPr>
              <a:t>http://</a:t>
            </a:r>
            <a:r>
              <a:rPr lang="en-US" sz="1200" dirty="0" smtClean="0">
                <a:hlinkClick r:id="rId4"/>
              </a:rPr>
              <a:t>www.yourhormones.info/hormones/prostaglandins.aspx</a:t>
            </a:r>
            <a:endParaRPr lang="en-US" sz="1200" dirty="0" smtClean="0"/>
          </a:p>
          <a:p>
            <a:pPr algn="ctr"/>
            <a:endParaRPr lang="en-US" sz="1200" dirty="0"/>
          </a:p>
        </p:txBody>
      </p:sp>
    </p:spTree>
    <p:extLst>
      <p:ext uri="{BB962C8B-B14F-4D97-AF65-F5344CB8AC3E}">
        <p14:creationId xmlns:p14="http://schemas.microsoft.com/office/powerpoint/2010/main" val="634357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rot="6041012">
            <a:off x="6555349" y="4197993"/>
            <a:ext cx="2743200" cy="254363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838200"/>
          </a:xfrm>
        </p:spPr>
        <p:txBody>
          <a:bodyPr/>
          <a:lstStyle/>
          <a:p>
            <a:r>
              <a:rPr lang="en-US" b="1" dirty="0" smtClean="0"/>
              <a:t>Autotrophs</a:t>
            </a:r>
            <a:endParaRPr lang="en-US" b="1" dirty="0"/>
          </a:p>
        </p:txBody>
      </p:sp>
      <p:sp>
        <p:nvSpPr>
          <p:cNvPr id="3" name="Text Placeholder 2"/>
          <p:cNvSpPr>
            <a:spLocks noGrp="1"/>
          </p:cNvSpPr>
          <p:nvPr>
            <p:ph type="body" idx="1"/>
          </p:nvPr>
        </p:nvSpPr>
        <p:spPr>
          <a:xfrm>
            <a:off x="457200" y="762000"/>
            <a:ext cx="4040188" cy="457200"/>
          </a:xfrm>
        </p:spPr>
        <p:txBody>
          <a:bodyPr>
            <a:normAutofit fontScale="92500" lnSpcReduction="20000"/>
          </a:bodyPr>
          <a:lstStyle/>
          <a:p>
            <a:pPr algn="ctr"/>
            <a:r>
              <a:rPr lang="en-US" sz="3200" dirty="0" smtClean="0"/>
              <a:t>Phototrophs</a:t>
            </a:r>
            <a:endParaRPr lang="en-US" sz="3200" dirty="0"/>
          </a:p>
        </p:txBody>
      </p:sp>
      <p:sp>
        <p:nvSpPr>
          <p:cNvPr id="5" name="Text Placeholder 4"/>
          <p:cNvSpPr>
            <a:spLocks noGrp="1"/>
          </p:cNvSpPr>
          <p:nvPr>
            <p:ph type="body" sz="quarter" idx="3"/>
          </p:nvPr>
        </p:nvSpPr>
        <p:spPr>
          <a:xfrm>
            <a:off x="4645031" y="762000"/>
            <a:ext cx="4041775" cy="457200"/>
          </a:xfrm>
        </p:spPr>
        <p:txBody>
          <a:bodyPr>
            <a:normAutofit fontScale="92500" lnSpcReduction="20000"/>
          </a:bodyPr>
          <a:lstStyle/>
          <a:p>
            <a:pPr algn="ctr"/>
            <a:r>
              <a:rPr lang="en-US" sz="3200" dirty="0" err="1" smtClean="0"/>
              <a:t>Chemotrophs</a:t>
            </a:r>
            <a:endParaRPr lang="en-US" sz="3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310" y="2306062"/>
            <a:ext cx="500332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3470" t="9200" r="2596" b="3408"/>
          <a:stretch/>
        </p:blipFill>
        <p:spPr bwMode="auto">
          <a:xfrm>
            <a:off x="4038606" y="1143001"/>
            <a:ext cx="491422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200"/>
          <a:stretch/>
        </p:blipFill>
        <p:spPr bwMode="auto">
          <a:xfrm>
            <a:off x="4114802" y="4572012"/>
            <a:ext cx="3105987" cy="205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2800" y="4876800"/>
            <a:ext cx="1752600" cy="1261884"/>
          </a:xfrm>
          <a:prstGeom prst="rect">
            <a:avLst/>
          </a:prstGeom>
          <a:noFill/>
        </p:spPr>
        <p:txBody>
          <a:bodyPr wrap="square" rtlCol="0">
            <a:spAutoFit/>
          </a:bodyPr>
          <a:lstStyle/>
          <a:p>
            <a:pPr algn="ctr"/>
            <a:r>
              <a:rPr lang="en-US" sz="1900" b="1" dirty="0" smtClean="0"/>
              <a:t>H</a:t>
            </a:r>
            <a:r>
              <a:rPr lang="en-US" sz="1900" b="1" baseline="-25000" dirty="0" smtClean="0"/>
              <a:t>2</a:t>
            </a:r>
            <a:r>
              <a:rPr lang="en-US" sz="1900" b="1" dirty="0"/>
              <a:t>S</a:t>
            </a:r>
            <a:endParaRPr lang="en-US" sz="1900" b="1" dirty="0" smtClean="0"/>
          </a:p>
          <a:p>
            <a:pPr algn="ctr"/>
            <a:r>
              <a:rPr lang="en-US" sz="1900" b="1" dirty="0" smtClean="0"/>
              <a:t>S</a:t>
            </a:r>
          </a:p>
          <a:p>
            <a:pPr algn="ctr"/>
            <a:r>
              <a:rPr lang="en-US" sz="1900" b="1" dirty="0" smtClean="0"/>
              <a:t>Iron II Oxide</a:t>
            </a:r>
          </a:p>
          <a:p>
            <a:pPr algn="ctr"/>
            <a:r>
              <a:rPr lang="en-US" sz="1900" b="1" dirty="0" smtClean="0"/>
              <a:t>Ammonia</a:t>
            </a:r>
          </a:p>
        </p:txBody>
      </p:sp>
      <p:sp>
        <p:nvSpPr>
          <p:cNvPr id="6" name="TextBox 5"/>
          <p:cNvSpPr txBox="1"/>
          <p:nvPr/>
        </p:nvSpPr>
        <p:spPr>
          <a:xfrm>
            <a:off x="7230163" y="4353580"/>
            <a:ext cx="1532843" cy="523220"/>
          </a:xfrm>
          <a:prstGeom prst="rect">
            <a:avLst/>
          </a:prstGeom>
          <a:solidFill>
            <a:srgbClr val="FFFF00"/>
          </a:solidFill>
          <a:ln>
            <a:solidFill>
              <a:schemeClr val="tx1"/>
            </a:solidFill>
          </a:ln>
        </p:spPr>
        <p:txBody>
          <a:bodyPr wrap="square" rtlCol="0">
            <a:spAutoFit/>
          </a:bodyPr>
          <a:lstStyle/>
          <a:p>
            <a:r>
              <a:rPr lang="en-US" sz="2800" b="1" dirty="0" smtClean="0"/>
              <a:t>ENERGY</a:t>
            </a:r>
            <a:endParaRPr lang="en-US" sz="2800" b="1" dirty="0"/>
          </a:p>
        </p:txBody>
      </p:sp>
    </p:spTree>
    <p:extLst>
      <p:ext uri="{BB962C8B-B14F-4D97-AF65-F5344CB8AC3E}">
        <p14:creationId xmlns:p14="http://schemas.microsoft.com/office/powerpoint/2010/main" val="22065520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Proteins</a:t>
            </a:r>
            <a:endParaRPr lang="en-US" b="1" dirty="0"/>
          </a:p>
        </p:txBody>
      </p:sp>
      <p:sp>
        <p:nvSpPr>
          <p:cNvPr id="3" name="Content Placeholder 2"/>
          <p:cNvSpPr>
            <a:spLocks noGrp="1"/>
          </p:cNvSpPr>
          <p:nvPr>
            <p:ph idx="1"/>
          </p:nvPr>
        </p:nvSpPr>
        <p:spPr>
          <a:xfrm>
            <a:off x="457200" y="762005"/>
            <a:ext cx="8229600" cy="5364163"/>
          </a:xfrm>
        </p:spPr>
        <p:txBody>
          <a:bodyPr/>
          <a:lstStyle/>
          <a:p>
            <a:r>
              <a:rPr lang="en-US" dirty="0" smtClean="0"/>
              <a:t>Cell membranes</a:t>
            </a:r>
          </a:p>
          <a:p>
            <a:r>
              <a:rPr lang="en-US" dirty="0" smtClean="0"/>
              <a:t>Muscle</a:t>
            </a:r>
          </a:p>
          <a:p>
            <a:r>
              <a:rPr lang="en-US" dirty="0" smtClean="0"/>
              <a:t>Connective Tissue</a:t>
            </a:r>
          </a:p>
          <a:p>
            <a:r>
              <a:rPr lang="en-US" dirty="0" smtClean="0"/>
              <a:t>Part of hormones, enzymes and antibodies</a:t>
            </a:r>
            <a:endParaRPr lang="en-US" dirty="0"/>
          </a:p>
        </p:txBody>
      </p:sp>
      <p:pic>
        <p:nvPicPr>
          <p:cNvPr id="4" name="Picture 3"/>
          <p:cNvPicPr>
            <a:picLocks noChangeAspect="1"/>
          </p:cNvPicPr>
          <p:nvPr/>
        </p:nvPicPr>
        <p:blipFill rotWithShape="1">
          <a:blip r:embed="rId3"/>
          <a:srcRect t="7037" b="1111"/>
          <a:stretch/>
        </p:blipFill>
        <p:spPr>
          <a:xfrm>
            <a:off x="2286000" y="3200412"/>
            <a:ext cx="4419600" cy="3044613"/>
          </a:xfrm>
          <a:prstGeom prst="rect">
            <a:avLst/>
          </a:prstGeom>
        </p:spPr>
      </p:pic>
    </p:spTree>
    <p:extLst>
      <p:ext uri="{BB962C8B-B14F-4D97-AF65-F5344CB8AC3E}">
        <p14:creationId xmlns:p14="http://schemas.microsoft.com/office/powerpoint/2010/main" val="41918842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Proteins</a:t>
            </a:r>
            <a:endParaRPr lang="en-US" b="1" dirty="0"/>
          </a:p>
        </p:txBody>
      </p:sp>
      <p:sp>
        <p:nvSpPr>
          <p:cNvPr id="3" name="Content Placeholder 2"/>
          <p:cNvSpPr>
            <a:spLocks noGrp="1"/>
          </p:cNvSpPr>
          <p:nvPr>
            <p:ph idx="1"/>
          </p:nvPr>
        </p:nvSpPr>
        <p:spPr>
          <a:xfrm>
            <a:off x="457200" y="762005"/>
            <a:ext cx="8229600" cy="5364163"/>
          </a:xfrm>
        </p:spPr>
        <p:txBody>
          <a:bodyPr/>
          <a:lstStyle/>
          <a:p>
            <a:pPr marL="0" indent="0">
              <a:buNone/>
            </a:pPr>
            <a:r>
              <a:rPr lang="en-US" dirty="0" smtClean="0"/>
              <a:t>Polymers of amino acids (long strings of amino acids chains)</a:t>
            </a:r>
          </a:p>
          <a:p>
            <a:endParaRPr lang="en-US" dirty="0"/>
          </a:p>
        </p:txBody>
      </p:sp>
      <p:pic>
        <p:nvPicPr>
          <p:cNvPr id="5" name="Picture 4"/>
          <p:cNvPicPr>
            <a:picLocks noChangeAspect="1"/>
          </p:cNvPicPr>
          <p:nvPr/>
        </p:nvPicPr>
        <p:blipFill>
          <a:blip r:embed="rId3"/>
          <a:stretch>
            <a:fillRect/>
          </a:stretch>
        </p:blipFill>
        <p:spPr>
          <a:xfrm>
            <a:off x="381006" y="2209806"/>
            <a:ext cx="3355595" cy="3200399"/>
          </a:xfrm>
          <a:prstGeom prst="rect">
            <a:avLst/>
          </a:prstGeom>
        </p:spPr>
      </p:pic>
      <p:pic>
        <p:nvPicPr>
          <p:cNvPr id="6" name="Picture 5"/>
          <p:cNvPicPr>
            <a:picLocks noChangeAspect="1"/>
          </p:cNvPicPr>
          <p:nvPr/>
        </p:nvPicPr>
        <p:blipFill>
          <a:blip r:embed="rId4"/>
          <a:stretch>
            <a:fillRect/>
          </a:stretch>
        </p:blipFill>
        <p:spPr>
          <a:xfrm>
            <a:off x="4114017" y="1738314"/>
            <a:ext cx="4270944" cy="4738687"/>
          </a:xfrm>
          <a:prstGeom prst="rect">
            <a:avLst/>
          </a:prstGeom>
        </p:spPr>
      </p:pic>
    </p:spTree>
    <p:extLst>
      <p:ext uri="{BB962C8B-B14F-4D97-AF65-F5344CB8AC3E}">
        <p14:creationId xmlns:p14="http://schemas.microsoft.com/office/powerpoint/2010/main" val="25713685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ctr"/>
          <a:lstStyle/>
          <a:p>
            <a:pPr algn="ctr"/>
            <a:r>
              <a:rPr lang="en-US" dirty="0" smtClean="0"/>
              <a:t>11 made in the body</a:t>
            </a:r>
            <a:endParaRPr lang="en-US" dirty="0"/>
          </a:p>
        </p:txBody>
      </p:sp>
      <p:sp>
        <p:nvSpPr>
          <p:cNvPr id="5" name="Text Placeholder 4"/>
          <p:cNvSpPr>
            <a:spLocks noGrp="1"/>
          </p:cNvSpPr>
          <p:nvPr>
            <p:ph type="body" sz="quarter" idx="3"/>
          </p:nvPr>
        </p:nvSpPr>
        <p:spPr>
          <a:xfrm>
            <a:off x="4645031" y="914400"/>
            <a:ext cx="4041775" cy="639762"/>
          </a:xfrm>
        </p:spPr>
        <p:txBody>
          <a:bodyPr>
            <a:normAutofit fontScale="77500" lnSpcReduction="20000"/>
          </a:bodyPr>
          <a:lstStyle/>
          <a:p>
            <a:pPr algn="ctr"/>
            <a:r>
              <a:rPr lang="en-US" dirty="0" smtClean="0"/>
              <a:t>9 obtained from diet</a:t>
            </a:r>
          </a:p>
          <a:p>
            <a:pPr algn="ctr"/>
            <a:r>
              <a:rPr lang="en-US" i="1" dirty="0" smtClean="0"/>
              <a:t>Essential Amino Acids</a:t>
            </a:r>
            <a:endParaRPr lang="en-US" i="1" dirty="0"/>
          </a:p>
        </p:txBody>
      </p:sp>
      <p:sp>
        <p:nvSpPr>
          <p:cNvPr id="7" name="Title 1"/>
          <p:cNvSpPr>
            <a:spLocks noGrp="1"/>
          </p:cNvSpPr>
          <p:nvPr>
            <p:ph type="title"/>
          </p:nvPr>
        </p:nvSpPr>
        <p:spPr>
          <a:xfrm>
            <a:off x="457200" y="0"/>
            <a:ext cx="8229600" cy="914400"/>
          </a:xfrm>
        </p:spPr>
        <p:txBody>
          <a:bodyPr/>
          <a:lstStyle/>
          <a:p>
            <a:r>
              <a:rPr lang="en-US" b="1" dirty="0" smtClean="0"/>
              <a:t>Proteins : Amino Acids</a:t>
            </a:r>
            <a:endParaRPr lang="en-US" b="1" dirty="0"/>
          </a:p>
        </p:txBody>
      </p:sp>
      <p:pic>
        <p:nvPicPr>
          <p:cNvPr id="2050" name="Picture 2" descr="http://www.lifetime-weightloss.com/storage/AA.png?__SQUARESPACE_CACHEVERSION=1343751897061"/>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6516" t="1260" r="2742" b="13018"/>
          <a:stretch/>
        </p:blipFill>
        <p:spPr bwMode="auto">
          <a:xfrm>
            <a:off x="1219999" y="1472404"/>
            <a:ext cx="2514601" cy="4114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ifetime-weightloss.com/storage/AA.png?__SQUARESPACE_CACHEVERSION=1343751897061"/>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2765" t="1260" r="58024" b="37973"/>
          <a:stretch/>
        </p:blipFill>
        <p:spPr bwMode="auto">
          <a:xfrm>
            <a:off x="5613478" y="1624816"/>
            <a:ext cx="2158922" cy="32408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34008" y="5589711"/>
            <a:ext cx="2848087" cy="984885"/>
          </a:xfrm>
          <a:prstGeom prst="rect">
            <a:avLst/>
          </a:prstGeom>
          <a:noFill/>
        </p:spPr>
        <p:txBody>
          <a:bodyPr wrap="none" rtlCol="0">
            <a:spAutoFit/>
          </a:bodyPr>
          <a:lstStyle/>
          <a:p>
            <a:r>
              <a:rPr lang="en-US" sz="2000" dirty="0" smtClean="0"/>
              <a:t>*Branched chain</a:t>
            </a:r>
          </a:p>
          <a:p>
            <a:r>
              <a:rPr lang="en-US" sz="2000" dirty="0" smtClean="0"/>
              <a:t>** Conditionally essential</a:t>
            </a:r>
          </a:p>
          <a:p>
            <a:endParaRPr lang="en-US" dirty="0"/>
          </a:p>
        </p:txBody>
      </p:sp>
      <p:pic>
        <p:nvPicPr>
          <p:cNvPr id="2054" name="Picture 6" descr="http://cdn.vitaminsestore.com/wp-content/uploads/2012/05/Essential-Amino-Acids.jpg"/>
          <p:cNvPicPr>
            <a:picLocks noChangeAspect="1" noChangeArrowheads="1"/>
          </p:cNvPicPr>
          <p:nvPr/>
        </p:nvPicPr>
        <p:blipFill rotWithShape="1">
          <a:blip r:embed="rId4">
            <a:extLst>
              <a:ext uri="{28A0092B-C50C-407E-A947-70E740481C1C}">
                <a14:useLocalDpi xmlns:a14="http://schemas.microsoft.com/office/drawing/2010/main" val="0"/>
              </a:ext>
            </a:extLst>
          </a:blip>
          <a:srcRect l="7334" t="18000" r="11436" b="16000"/>
          <a:stretch/>
        </p:blipFill>
        <p:spPr bwMode="auto">
          <a:xfrm>
            <a:off x="3810000" y="2045039"/>
            <a:ext cx="2400412" cy="120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712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029" y="304800"/>
            <a:ext cx="5187772" cy="4114800"/>
          </a:xfrm>
          <a:prstGeom prst="rect">
            <a:avLst/>
          </a:prstGeom>
        </p:spPr>
      </p:pic>
      <p:pic>
        <p:nvPicPr>
          <p:cNvPr id="3074" name="Picture 2" descr="http://www.blc.arizona.edu/courses/schaffer/182/PeptideBond-HiRe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892422" cy="483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ng.thesaurus.rusnano.com/upload/iblock/94a/belk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6" y="4751399"/>
            <a:ext cx="5772671" cy="1698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2362200"/>
            <a:ext cx="1600200" cy="707886"/>
          </a:xfrm>
          <a:prstGeom prst="rect">
            <a:avLst/>
          </a:prstGeom>
          <a:solidFill>
            <a:srgbClr val="FFC000"/>
          </a:solidFill>
          <a:ln>
            <a:solidFill>
              <a:schemeClr val="tx1"/>
            </a:solidFill>
          </a:ln>
        </p:spPr>
        <p:txBody>
          <a:bodyPr wrap="square" rtlCol="0">
            <a:spAutoFit/>
          </a:bodyPr>
          <a:lstStyle/>
          <a:p>
            <a:pPr algn="ctr"/>
            <a:r>
              <a:rPr lang="en-US" sz="2000" b="1" dirty="0" smtClean="0"/>
              <a:t>Dehydration</a:t>
            </a:r>
          </a:p>
          <a:p>
            <a:pPr algn="ctr"/>
            <a:r>
              <a:rPr lang="en-US" sz="2000" b="1" dirty="0" smtClean="0"/>
              <a:t>synthesis</a:t>
            </a:r>
            <a:endParaRPr lang="en-US" sz="2000" b="1" dirty="0"/>
          </a:p>
        </p:txBody>
      </p:sp>
    </p:spTree>
    <p:extLst>
      <p:ext uri="{BB962C8B-B14F-4D97-AF65-F5344CB8AC3E}">
        <p14:creationId xmlns:p14="http://schemas.microsoft.com/office/powerpoint/2010/main" val="31715238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Proteins : Enzymes</a:t>
            </a:r>
            <a:endParaRPr lang="en-US" b="1" dirty="0"/>
          </a:p>
        </p:txBody>
      </p:sp>
      <p:pic>
        <p:nvPicPr>
          <p:cNvPr id="4098" name="Picture 2" descr="http://2.bp.blogspot.com/-b7-CereoRb4/T-nMGDpkcCI/AAAAAAAAAMU/HBzqnGSgTQw/s1600/activation+energy.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297" y="820783"/>
            <a:ext cx="4986105" cy="36750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4kids.com/files/art/bio_enzym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761" y="1221116"/>
            <a:ext cx="2740645" cy="20554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ages.flatworldknowledge.com/ballgob/ballgob-fig18_0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39" t="4651" r="5978" b="9302"/>
          <a:stretch/>
        </p:blipFill>
        <p:spPr bwMode="auto">
          <a:xfrm>
            <a:off x="5133109" y="3659516"/>
            <a:ext cx="3924894"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3291" y="4767352"/>
            <a:ext cx="4828309" cy="1862048"/>
          </a:xfrm>
          <a:prstGeom prst="rect">
            <a:avLst/>
          </a:prstGeom>
          <a:noFill/>
        </p:spPr>
        <p:txBody>
          <a:bodyPr wrap="square" rtlCol="0">
            <a:spAutoFit/>
          </a:bodyPr>
          <a:lstStyle/>
          <a:p>
            <a:pPr marL="342900" indent="-342900">
              <a:buFont typeface="Arial" panose="020B0604020202020204" pitchFamily="34" charset="0"/>
              <a:buChar char="•"/>
            </a:pPr>
            <a:r>
              <a:rPr lang="en-US" sz="2300" b="1" dirty="0"/>
              <a:t>L</a:t>
            </a:r>
            <a:r>
              <a:rPr lang="en-US" sz="2300" b="1" dirty="0" smtClean="0"/>
              <a:t>ower </a:t>
            </a:r>
            <a:r>
              <a:rPr lang="en-US" sz="2300" b="1" dirty="0"/>
              <a:t>the activation energy </a:t>
            </a:r>
            <a:endParaRPr lang="en-US" sz="2300" b="1" dirty="0" smtClean="0"/>
          </a:p>
          <a:p>
            <a:pPr marL="342900" indent="-342900">
              <a:buFont typeface="Arial" panose="020B0604020202020204" pitchFamily="34" charset="0"/>
              <a:buChar char="•"/>
            </a:pPr>
            <a:r>
              <a:rPr lang="en-US" sz="2300" b="1" dirty="0"/>
              <a:t>S</a:t>
            </a:r>
            <a:r>
              <a:rPr lang="en-US" sz="2300" b="1" dirty="0" smtClean="0"/>
              <a:t>horten reaction time</a:t>
            </a:r>
          </a:p>
          <a:p>
            <a:pPr marL="342900" indent="-342900">
              <a:buFont typeface="Arial" panose="020B0604020202020204" pitchFamily="34" charset="0"/>
              <a:buChar char="•"/>
            </a:pPr>
            <a:r>
              <a:rPr lang="en-US" sz="2300" b="1" dirty="0" smtClean="0"/>
              <a:t>Substrate specific</a:t>
            </a:r>
            <a:r>
              <a:rPr lang="en-US" sz="2300" dirty="0" smtClean="0"/>
              <a:t>: each </a:t>
            </a:r>
            <a:r>
              <a:rPr lang="en-US" sz="2300" dirty="0"/>
              <a:t>enzyme has a special substrate to which only it can bind</a:t>
            </a:r>
            <a:r>
              <a:rPr lang="en-US" sz="2300" dirty="0" smtClean="0"/>
              <a:t>.</a:t>
            </a:r>
            <a:endParaRPr lang="en-US" sz="2300" dirty="0"/>
          </a:p>
        </p:txBody>
      </p:sp>
    </p:spTree>
    <p:extLst>
      <p:ext uri="{BB962C8B-B14F-4D97-AF65-F5344CB8AC3E}">
        <p14:creationId xmlns:p14="http://schemas.microsoft.com/office/powerpoint/2010/main" val="41230972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Nucleic Acids</a:t>
            </a:r>
            <a:endParaRPr lang="en-US" b="1" dirty="0"/>
          </a:p>
        </p:txBody>
      </p:sp>
      <p:pic>
        <p:nvPicPr>
          <p:cNvPr id="5122" name="Picture 2" descr="http://www.chm.bris.ac.uk/webprojects2002/baldelli/www/img/bas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851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ucl.ac.uk/%7Esjjgsca/RNAvsDNA.gif"/>
          <p:cNvPicPr>
            <a:picLocks noChangeAspect="1" noChangeArrowheads="1"/>
          </p:cNvPicPr>
          <p:nvPr/>
        </p:nvPicPr>
        <p:blipFill rotWithShape="1">
          <a:blip r:embed="rId4">
            <a:extLst>
              <a:ext uri="{28A0092B-C50C-407E-A947-70E740481C1C}">
                <a14:useLocalDpi xmlns:a14="http://schemas.microsoft.com/office/drawing/2010/main" val="0"/>
              </a:ext>
            </a:extLst>
          </a:blip>
          <a:srcRect l="9954" t="2068" b="6080"/>
          <a:stretch/>
        </p:blipFill>
        <p:spPr bwMode="auto">
          <a:xfrm>
            <a:off x="4953006" y="3581400"/>
            <a:ext cx="4183319"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6" y="2514612"/>
            <a:ext cx="766557" cy="461665"/>
          </a:xfrm>
          <a:prstGeom prst="rect">
            <a:avLst/>
          </a:prstGeom>
          <a:noFill/>
        </p:spPr>
        <p:txBody>
          <a:bodyPr wrap="none" rtlCol="0">
            <a:spAutoFit/>
          </a:bodyPr>
          <a:lstStyle/>
          <a:p>
            <a:r>
              <a:rPr lang="en-US" sz="2400" b="1" dirty="0" smtClean="0"/>
              <a:t>DNA</a:t>
            </a:r>
            <a:endParaRPr lang="en-US" sz="2400" b="1" dirty="0"/>
          </a:p>
        </p:txBody>
      </p:sp>
      <p:pic>
        <p:nvPicPr>
          <p:cNvPr id="5126" name="Picture 6" descr="http://medicalpicturesinfo.com/wp-content/uploads/2011/09/Chromosome-5.jpg"/>
          <p:cNvPicPr>
            <a:picLocks noChangeAspect="1" noChangeArrowheads="1"/>
          </p:cNvPicPr>
          <p:nvPr/>
        </p:nvPicPr>
        <p:blipFill rotWithShape="1">
          <a:blip r:embed="rId5">
            <a:extLst>
              <a:ext uri="{28A0092B-C50C-407E-A947-70E740481C1C}">
                <a14:useLocalDpi xmlns:a14="http://schemas.microsoft.com/office/drawing/2010/main" val="0"/>
              </a:ext>
            </a:extLst>
          </a:blip>
          <a:srcRect l="18314" r="26514"/>
          <a:stretch/>
        </p:blipFill>
        <p:spPr bwMode="auto">
          <a:xfrm>
            <a:off x="5867400" y="862012"/>
            <a:ext cx="1905000" cy="24606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4953000"/>
            <a:ext cx="1905000" cy="369332"/>
          </a:xfrm>
          <a:prstGeom prst="rect">
            <a:avLst/>
          </a:prstGeom>
          <a:noFill/>
        </p:spPr>
        <p:txBody>
          <a:bodyPr wrap="square" rtlCol="0">
            <a:spAutoFit/>
          </a:bodyPr>
          <a:lstStyle/>
          <a:p>
            <a:r>
              <a:rPr lang="en-US" b="1" dirty="0" smtClean="0">
                <a:solidFill>
                  <a:srgbClr val="FF0000"/>
                </a:solidFill>
              </a:rPr>
              <a:t>Phosphate group</a:t>
            </a:r>
          </a:p>
        </p:txBody>
      </p:sp>
      <p:cxnSp>
        <p:nvCxnSpPr>
          <p:cNvPr id="6" name="Straight Arrow Connector 5"/>
          <p:cNvCxnSpPr/>
          <p:nvPr/>
        </p:nvCxnSpPr>
        <p:spPr>
          <a:xfrm flipV="1">
            <a:off x="2286006" y="3886200"/>
            <a:ext cx="619969"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5406" y="5486400"/>
            <a:ext cx="1610569" cy="369332"/>
          </a:xfrm>
          <a:prstGeom prst="rect">
            <a:avLst/>
          </a:prstGeom>
          <a:noFill/>
        </p:spPr>
        <p:txBody>
          <a:bodyPr wrap="none" rtlCol="0">
            <a:spAutoFit/>
          </a:bodyPr>
          <a:lstStyle/>
          <a:p>
            <a:r>
              <a:rPr lang="en-US" b="1" dirty="0" smtClean="0">
                <a:solidFill>
                  <a:srgbClr val="FF0000"/>
                </a:solidFill>
              </a:rPr>
              <a:t>5 Carbon sugar</a:t>
            </a:r>
            <a:endParaRPr lang="en-US" b="1" dirty="0">
              <a:solidFill>
                <a:srgbClr val="FF0000"/>
              </a:solidFill>
            </a:endParaRPr>
          </a:p>
        </p:txBody>
      </p:sp>
      <p:cxnSp>
        <p:nvCxnSpPr>
          <p:cNvPr id="9" name="Straight Arrow Connector 8"/>
          <p:cNvCxnSpPr/>
          <p:nvPr/>
        </p:nvCxnSpPr>
        <p:spPr>
          <a:xfrm flipH="1" flipV="1">
            <a:off x="1295400" y="4419600"/>
            <a:ext cx="304800"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1400" y="4800600"/>
            <a:ext cx="1856086" cy="369332"/>
          </a:xfrm>
          <a:prstGeom prst="rect">
            <a:avLst/>
          </a:prstGeom>
          <a:noFill/>
        </p:spPr>
        <p:txBody>
          <a:bodyPr wrap="none" rtlCol="0">
            <a:spAutoFit/>
          </a:bodyPr>
          <a:lstStyle/>
          <a:p>
            <a:r>
              <a:rPr lang="en-US" b="1" dirty="0" smtClean="0">
                <a:solidFill>
                  <a:srgbClr val="FF0000"/>
                </a:solidFill>
              </a:rPr>
              <a:t>Nitrogenous base</a:t>
            </a:r>
            <a:endParaRPr lang="en-US" b="1" dirty="0">
              <a:solidFill>
                <a:srgbClr val="FF0000"/>
              </a:solidFill>
            </a:endParaRPr>
          </a:p>
        </p:txBody>
      </p:sp>
      <p:cxnSp>
        <p:nvCxnSpPr>
          <p:cNvPr id="13" name="Straight Arrow Connector 12"/>
          <p:cNvCxnSpPr>
            <a:stCxn id="11" idx="0"/>
          </p:cNvCxnSpPr>
          <p:nvPr/>
        </p:nvCxnSpPr>
        <p:spPr>
          <a:xfrm flipV="1">
            <a:off x="4509443" y="4038600"/>
            <a:ext cx="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63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914400"/>
          </a:xfrm>
        </p:spPr>
        <p:txBody>
          <a:bodyPr/>
          <a:lstStyle/>
          <a:p>
            <a:r>
              <a:rPr lang="en-US" b="1" dirty="0" smtClean="0"/>
              <a:t>Nucleic Acids : DNA &amp; RNA</a:t>
            </a:r>
            <a:endParaRPr lang="en-US" b="1" dirty="0"/>
          </a:p>
        </p:txBody>
      </p:sp>
      <p:pic>
        <p:nvPicPr>
          <p:cNvPr id="6146" name="Picture 2" descr="http://1.bp.blogspot.com/-qZHlx1pSEg4/TkeITGl8_0I/AAAAAAAAArI/fRYIZFNzVdo/s1600/dna_rn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4996" y="1016412"/>
            <a:ext cx="5047404" cy="5308188"/>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p:cNvSpPr/>
          <p:nvPr/>
        </p:nvSpPr>
        <p:spPr>
          <a:xfrm>
            <a:off x="2133600" y="2819400"/>
            <a:ext cx="381000" cy="1676400"/>
          </a:xfrm>
          <a:prstGeom prst="leftBrace">
            <a:avLst>
              <a:gd name="adj1" fmla="val 8333"/>
              <a:gd name="adj2" fmla="val 48442"/>
            </a:avLst>
          </a:pr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p:cNvSpPr txBox="1"/>
          <p:nvPr/>
        </p:nvSpPr>
        <p:spPr>
          <a:xfrm>
            <a:off x="738329" y="3429000"/>
            <a:ext cx="938077" cy="369332"/>
          </a:xfrm>
          <a:prstGeom prst="rect">
            <a:avLst/>
          </a:prstGeom>
          <a:noFill/>
        </p:spPr>
        <p:txBody>
          <a:bodyPr wrap="none" rtlCol="0">
            <a:spAutoFit/>
          </a:bodyPr>
          <a:lstStyle/>
          <a:p>
            <a:r>
              <a:rPr lang="en-US" dirty="0" smtClean="0"/>
              <a:t>Purines </a:t>
            </a:r>
            <a:endParaRPr lang="en-US" dirty="0"/>
          </a:p>
        </p:txBody>
      </p:sp>
      <p:sp>
        <p:nvSpPr>
          <p:cNvPr id="7" name="Left Brace 6"/>
          <p:cNvSpPr/>
          <p:nvPr/>
        </p:nvSpPr>
        <p:spPr>
          <a:xfrm>
            <a:off x="1600200" y="1447800"/>
            <a:ext cx="533400" cy="4114800"/>
          </a:xfrm>
          <a:prstGeom prst="leftBrace">
            <a:avLst>
              <a:gd name="adj1" fmla="val 8333"/>
              <a:gd name="adj2" fmla="val 8682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96415" y="4876800"/>
            <a:ext cx="1203791" cy="338554"/>
          </a:xfrm>
          <a:prstGeom prst="rect">
            <a:avLst/>
          </a:prstGeom>
          <a:noFill/>
        </p:spPr>
        <p:txBody>
          <a:bodyPr wrap="none" rtlCol="0">
            <a:spAutoFit/>
          </a:bodyPr>
          <a:lstStyle/>
          <a:p>
            <a:r>
              <a:rPr lang="en-US" sz="1600" dirty="0" smtClean="0"/>
              <a:t>Pyrimidines </a:t>
            </a:r>
            <a:endParaRPr lang="en-US" sz="1600" dirty="0"/>
          </a:p>
        </p:txBody>
      </p:sp>
    </p:spTree>
    <p:extLst>
      <p:ext uri="{BB962C8B-B14F-4D97-AF65-F5344CB8AC3E}">
        <p14:creationId xmlns:p14="http://schemas.microsoft.com/office/powerpoint/2010/main" val="3694742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Nucleic Acids</a:t>
            </a:r>
            <a:endParaRPr lang="en-US" dirty="0"/>
          </a:p>
        </p:txBody>
      </p:sp>
      <p:sp>
        <p:nvSpPr>
          <p:cNvPr id="3" name="Content Placeholder 2"/>
          <p:cNvSpPr>
            <a:spLocks noGrp="1"/>
          </p:cNvSpPr>
          <p:nvPr>
            <p:ph idx="1"/>
          </p:nvPr>
        </p:nvSpPr>
        <p:spPr>
          <a:xfrm>
            <a:off x="457200" y="990600"/>
            <a:ext cx="8229600" cy="5562600"/>
          </a:xfrm>
        </p:spPr>
        <p:txBody>
          <a:bodyPr>
            <a:normAutofit fontScale="77500" lnSpcReduction="20000"/>
          </a:bodyPr>
          <a:lstStyle/>
          <a:p>
            <a:r>
              <a:rPr lang="en-US" b="1" dirty="0" smtClean="0"/>
              <a:t>Replication</a:t>
            </a:r>
          </a:p>
          <a:p>
            <a:pPr marL="0" indent="0">
              <a:buNone/>
            </a:pPr>
            <a:endParaRPr lang="en-US" dirty="0" smtClean="0"/>
          </a:p>
          <a:p>
            <a:r>
              <a:rPr lang="en-US" b="1" dirty="0" smtClean="0"/>
              <a:t>Messenger RNA</a:t>
            </a:r>
            <a:r>
              <a:rPr lang="en-US" dirty="0" smtClean="0"/>
              <a:t> = </a:t>
            </a:r>
            <a:r>
              <a:rPr lang="en-US" b="1" dirty="0"/>
              <a:t>mRNA</a:t>
            </a:r>
            <a:r>
              <a:rPr lang="en-US" dirty="0"/>
              <a:t> is made in the nucleus of the cell, moves out of the cell and is attached to a </a:t>
            </a:r>
            <a:r>
              <a:rPr lang="en-US" b="1" dirty="0"/>
              <a:t>ribosome</a:t>
            </a:r>
            <a:r>
              <a:rPr lang="en-US" dirty="0"/>
              <a:t>. </a:t>
            </a:r>
            <a:endParaRPr lang="en-US" dirty="0" smtClean="0"/>
          </a:p>
          <a:p>
            <a:endParaRPr lang="en-US" dirty="0" smtClean="0"/>
          </a:p>
          <a:p>
            <a:r>
              <a:rPr lang="en-US" b="1" dirty="0"/>
              <a:t>Transfer </a:t>
            </a:r>
            <a:r>
              <a:rPr lang="en-US" b="1" dirty="0" smtClean="0"/>
              <a:t>RNA </a:t>
            </a:r>
            <a:r>
              <a:rPr lang="en-US" dirty="0" smtClean="0"/>
              <a:t>= The </a:t>
            </a:r>
            <a:r>
              <a:rPr lang="en-US" dirty="0"/>
              <a:t>ribosome includes </a:t>
            </a:r>
            <a:r>
              <a:rPr lang="en-US" b="1" dirty="0" err="1"/>
              <a:t>tRNA</a:t>
            </a:r>
            <a:r>
              <a:rPr lang="en-US" b="1" dirty="0"/>
              <a:t> (transfer RNA) </a:t>
            </a:r>
            <a:r>
              <a:rPr lang="en-US" dirty="0"/>
              <a:t>that codes for specific amino acids which line up along the RNA molecule at the ribosome. Align amino acids according to the code in the mRNA and form them into proteins.</a:t>
            </a:r>
          </a:p>
          <a:p>
            <a:endParaRPr lang="en-US" dirty="0" smtClean="0"/>
          </a:p>
          <a:p>
            <a:r>
              <a:rPr lang="en-US" b="1" dirty="0" smtClean="0"/>
              <a:t>Uracil</a:t>
            </a:r>
            <a:r>
              <a:rPr lang="en-US" dirty="0" smtClean="0"/>
              <a:t> = replaces thymidine, found in RNA </a:t>
            </a:r>
          </a:p>
          <a:p>
            <a:pPr marL="0" indent="0">
              <a:buNone/>
            </a:pPr>
            <a:endParaRPr lang="en-US" dirty="0" smtClean="0"/>
          </a:p>
          <a:p>
            <a:r>
              <a:rPr lang="en-US" b="1" dirty="0" smtClean="0"/>
              <a:t>Transcription</a:t>
            </a:r>
            <a:r>
              <a:rPr lang="en-US" dirty="0" smtClean="0"/>
              <a:t> =</a:t>
            </a:r>
            <a:r>
              <a:rPr lang="en-US" dirty="0"/>
              <a:t> Converting mRNA → DNA is called </a:t>
            </a:r>
            <a:r>
              <a:rPr lang="en-US" b="1" dirty="0"/>
              <a:t>transcription</a:t>
            </a:r>
            <a:r>
              <a:rPr lang="en-US" dirty="0"/>
              <a:t> (DNA is the template for production of complementary RNA</a:t>
            </a:r>
            <a:r>
              <a:rPr lang="en-US" dirty="0" smtClean="0"/>
              <a:t>)</a:t>
            </a:r>
          </a:p>
        </p:txBody>
      </p:sp>
    </p:spTree>
    <p:extLst>
      <p:ext uri="{BB962C8B-B14F-4D97-AF65-F5344CB8AC3E}">
        <p14:creationId xmlns:p14="http://schemas.microsoft.com/office/powerpoint/2010/main" val="19821840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Protein Synthesis</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046353"/>
            <a:ext cx="4800600" cy="542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1371604"/>
            <a:ext cx="4114800" cy="4893647"/>
          </a:xfrm>
          <a:prstGeom prst="rect">
            <a:avLst/>
          </a:prstGeom>
          <a:noFill/>
        </p:spPr>
        <p:txBody>
          <a:bodyPr wrap="square" rtlCol="0">
            <a:spAutoFit/>
          </a:bodyPr>
          <a:lstStyle/>
          <a:p>
            <a:pPr marL="342900" indent="-342900">
              <a:buAutoNum type="arabicPeriod"/>
            </a:pPr>
            <a:r>
              <a:rPr lang="en-US" sz="2400" dirty="0" smtClean="0"/>
              <a:t>DNA is copied/TRANSCRIBED </a:t>
            </a:r>
          </a:p>
          <a:p>
            <a:r>
              <a:rPr lang="en-US" sz="2400" dirty="0" smtClean="0"/>
              <a:t>     into mRNA</a:t>
            </a:r>
          </a:p>
          <a:p>
            <a:r>
              <a:rPr lang="en-US" sz="2400" dirty="0" smtClean="0"/>
              <a:t>2. mRNA is TRANSLATED into a    </a:t>
            </a:r>
          </a:p>
          <a:p>
            <a:r>
              <a:rPr lang="en-US" sz="2400" dirty="0"/>
              <a:t> </a:t>
            </a:r>
            <a:r>
              <a:rPr lang="en-US" sz="2400" dirty="0" smtClean="0"/>
              <a:t>    protein using </a:t>
            </a:r>
            <a:r>
              <a:rPr lang="en-US" sz="2400" dirty="0" err="1" smtClean="0"/>
              <a:t>tRNA</a:t>
            </a:r>
            <a:r>
              <a:rPr lang="en-US" sz="2400" dirty="0" smtClean="0"/>
              <a:t> and </a:t>
            </a:r>
            <a:r>
              <a:rPr lang="en-US" sz="2400" dirty="0" err="1" smtClean="0"/>
              <a:t>rRNA</a:t>
            </a:r>
            <a:endParaRPr lang="en-US" sz="2400" dirty="0" smtClean="0"/>
          </a:p>
          <a:p>
            <a:endParaRPr lang="en-US" sz="2400" dirty="0"/>
          </a:p>
          <a:p>
            <a:r>
              <a:rPr lang="en-US" sz="2400" dirty="0" smtClean="0"/>
              <a:t>	</a:t>
            </a:r>
            <a:r>
              <a:rPr lang="en-US" sz="2400" dirty="0" err="1" smtClean="0"/>
              <a:t>tRNA</a:t>
            </a:r>
            <a:r>
              <a:rPr lang="en-US" sz="2400" dirty="0" smtClean="0"/>
              <a:t>: match amino 	acids with codons in the 	mRNA sequence to 	form the new protein</a:t>
            </a:r>
          </a:p>
          <a:p>
            <a:endParaRPr lang="en-US" sz="2400" dirty="0"/>
          </a:p>
          <a:p>
            <a:r>
              <a:rPr lang="en-US" sz="2400" dirty="0" smtClean="0"/>
              <a:t>	</a:t>
            </a:r>
            <a:r>
              <a:rPr lang="en-US" sz="2400" dirty="0" err="1" smtClean="0"/>
              <a:t>rRNA</a:t>
            </a:r>
            <a:r>
              <a:rPr lang="en-US" sz="2400" dirty="0" smtClean="0"/>
              <a:t>: assemble 	ribosomal subunits to 	attract </a:t>
            </a:r>
            <a:r>
              <a:rPr lang="en-US" sz="2400" dirty="0" err="1" smtClean="0"/>
              <a:t>tRNA</a:t>
            </a:r>
            <a:r>
              <a:rPr lang="en-US" sz="2400" dirty="0" smtClean="0"/>
              <a:t> molecules</a:t>
            </a:r>
          </a:p>
        </p:txBody>
      </p:sp>
    </p:spTree>
    <p:extLst>
      <p:ext uri="{BB962C8B-B14F-4D97-AF65-F5344CB8AC3E}">
        <p14:creationId xmlns:p14="http://schemas.microsoft.com/office/powerpoint/2010/main" val="28976882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culty.ccbcmd.edu/%7Egkaiser/biotutorials/energy/images/atp_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2" y="762000"/>
            <a:ext cx="6450591" cy="516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14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Heterotrophs</a:t>
            </a:r>
            <a:endParaRPr lang="en-US"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6" y="762012"/>
            <a:ext cx="4392385" cy="273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99" b="9773"/>
          <a:stretch/>
        </p:blipFill>
        <p:spPr bwMode="auto">
          <a:xfrm>
            <a:off x="5181602" y="762000"/>
            <a:ext cx="300270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213" t="23374"/>
          <a:stretch/>
        </p:blipFill>
        <p:spPr bwMode="auto">
          <a:xfrm>
            <a:off x="249233" y="3429000"/>
            <a:ext cx="423798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03821"/>
            <a:ext cx="4038600" cy="305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48400" y="228600"/>
            <a:ext cx="2667000" cy="369332"/>
          </a:xfrm>
          <a:prstGeom prst="rect">
            <a:avLst/>
          </a:prstGeom>
          <a:noFill/>
        </p:spPr>
        <p:txBody>
          <a:bodyPr wrap="square" rtlCol="0">
            <a:spAutoFit/>
          </a:bodyPr>
          <a:lstStyle/>
          <a:p>
            <a:r>
              <a:rPr lang="en-US" b="1" dirty="0" smtClean="0">
                <a:solidFill>
                  <a:srgbClr val="FF0000"/>
                </a:solidFill>
              </a:rPr>
              <a:t>Identify the Heterotrophs</a:t>
            </a:r>
            <a:endParaRPr lang="en-US" b="1" dirty="0">
              <a:solidFill>
                <a:srgbClr val="FF0000"/>
              </a:solidFill>
            </a:endParaRPr>
          </a:p>
        </p:txBody>
      </p:sp>
      <p:sp>
        <p:nvSpPr>
          <p:cNvPr id="6" name="TextBox 5"/>
          <p:cNvSpPr txBox="1"/>
          <p:nvPr/>
        </p:nvSpPr>
        <p:spPr>
          <a:xfrm>
            <a:off x="6400800" y="2209800"/>
            <a:ext cx="533400" cy="969496"/>
          </a:xfrm>
          <a:prstGeom prst="rect">
            <a:avLst/>
          </a:prstGeom>
          <a:noFill/>
        </p:spPr>
        <p:txBody>
          <a:bodyPr wrap="square" rtlCol="0">
            <a:spAutoFit/>
          </a:bodyPr>
          <a:lstStyle/>
          <a:p>
            <a:r>
              <a:rPr lang="en-US" sz="5700" b="1" dirty="0" smtClean="0">
                <a:solidFill>
                  <a:srgbClr val="FF0000"/>
                </a:solidFill>
              </a:rPr>
              <a:t>?</a:t>
            </a:r>
            <a:endParaRPr lang="en-US" sz="5700" b="1" dirty="0">
              <a:solidFill>
                <a:srgbClr val="FF0000"/>
              </a:solidFill>
            </a:endParaRPr>
          </a:p>
        </p:txBody>
      </p:sp>
      <p:sp>
        <p:nvSpPr>
          <p:cNvPr id="7" name="TextBox 6"/>
          <p:cNvSpPr txBox="1"/>
          <p:nvPr/>
        </p:nvSpPr>
        <p:spPr>
          <a:xfrm>
            <a:off x="5528731" y="1685776"/>
            <a:ext cx="2590800" cy="646331"/>
          </a:xfrm>
          <a:prstGeom prst="rect">
            <a:avLst/>
          </a:prstGeom>
          <a:noFill/>
        </p:spPr>
        <p:txBody>
          <a:bodyPr wrap="square" rtlCol="0">
            <a:spAutoFit/>
          </a:bodyPr>
          <a:lstStyle/>
          <a:p>
            <a:r>
              <a:rPr lang="en-US" sz="3600" b="1" dirty="0" smtClean="0">
                <a:ln>
                  <a:solidFill>
                    <a:srgbClr val="92D050"/>
                  </a:solidFill>
                </a:ln>
                <a:solidFill>
                  <a:srgbClr val="008000"/>
                </a:solidFill>
              </a:rPr>
              <a:t>HERBIVORE</a:t>
            </a:r>
            <a:endParaRPr lang="en-US" sz="3600" b="1" dirty="0">
              <a:ln>
                <a:solidFill>
                  <a:srgbClr val="92D050"/>
                </a:solidFill>
              </a:ln>
              <a:solidFill>
                <a:srgbClr val="008000"/>
              </a:solidFill>
            </a:endParaRPr>
          </a:p>
        </p:txBody>
      </p:sp>
      <p:sp>
        <p:nvSpPr>
          <p:cNvPr id="12" name="TextBox 11"/>
          <p:cNvSpPr txBox="1"/>
          <p:nvPr/>
        </p:nvSpPr>
        <p:spPr>
          <a:xfrm>
            <a:off x="2386692" y="4495800"/>
            <a:ext cx="533400" cy="969496"/>
          </a:xfrm>
          <a:prstGeom prst="rect">
            <a:avLst/>
          </a:prstGeom>
          <a:noFill/>
        </p:spPr>
        <p:txBody>
          <a:bodyPr wrap="square" rtlCol="0">
            <a:spAutoFit/>
          </a:bodyPr>
          <a:lstStyle/>
          <a:p>
            <a:r>
              <a:rPr lang="en-US" sz="5700" b="1" dirty="0" smtClean="0">
                <a:solidFill>
                  <a:srgbClr val="FF0000"/>
                </a:solidFill>
              </a:rPr>
              <a:t>?</a:t>
            </a:r>
            <a:endParaRPr lang="en-US" sz="5700" b="1" dirty="0">
              <a:solidFill>
                <a:srgbClr val="FF0000"/>
              </a:solidFill>
            </a:endParaRPr>
          </a:p>
        </p:txBody>
      </p:sp>
      <p:sp>
        <p:nvSpPr>
          <p:cNvPr id="8" name="TextBox 7"/>
          <p:cNvSpPr txBox="1"/>
          <p:nvPr/>
        </p:nvSpPr>
        <p:spPr>
          <a:xfrm>
            <a:off x="1600200" y="3406914"/>
            <a:ext cx="2895600" cy="707886"/>
          </a:xfrm>
          <a:prstGeom prst="rect">
            <a:avLst/>
          </a:prstGeom>
          <a:noFill/>
        </p:spPr>
        <p:txBody>
          <a:bodyPr wrap="square" rtlCol="0">
            <a:spAutoFit/>
          </a:bodyPr>
          <a:lstStyle/>
          <a:p>
            <a:r>
              <a:rPr lang="en-US" sz="4000" b="1" dirty="0" smtClean="0">
                <a:ln>
                  <a:solidFill>
                    <a:schemeClr val="accent6">
                      <a:lumMod val="75000"/>
                    </a:schemeClr>
                  </a:solidFill>
                </a:ln>
                <a:solidFill>
                  <a:schemeClr val="accent6">
                    <a:lumMod val="50000"/>
                  </a:schemeClr>
                </a:solidFill>
              </a:rPr>
              <a:t>OMNIVORE</a:t>
            </a:r>
            <a:endParaRPr lang="en-US" sz="4000" b="1" dirty="0">
              <a:ln>
                <a:solidFill>
                  <a:schemeClr val="accent6">
                    <a:lumMod val="75000"/>
                  </a:schemeClr>
                </a:solidFill>
              </a:ln>
              <a:solidFill>
                <a:schemeClr val="accent6">
                  <a:lumMod val="50000"/>
                </a:schemeClr>
              </a:solidFill>
            </a:endParaRPr>
          </a:p>
        </p:txBody>
      </p:sp>
      <p:sp>
        <p:nvSpPr>
          <p:cNvPr id="14" name="TextBox 13"/>
          <p:cNvSpPr txBox="1"/>
          <p:nvPr/>
        </p:nvSpPr>
        <p:spPr>
          <a:xfrm>
            <a:off x="2531472" y="1362611"/>
            <a:ext cx="533400" cy="969496"/>
          </a:xfrm>
          <a:prstGeom prst="rect">
            <a:avLst/>
          </a:prstGeom>
          <a:noFill/>
        </p:spPr>
        <p:txBody>
          <a:bodyPr wrap="square" rtlCol="0">
            <a:spAutoFit/>
          </a:bodyPr>
          <a:lstStyle/>
          <a:p>
            <a:r>
              <a:rPr lang="en-US" sz="5700" b="1" dirty="0" smtClean="0">
                <a:solidFill>
                  <a:srgbClr val="FF0000"/>
                </a:solidFill>
              </a:rPr>
              <a:t>?</a:t>
            </a:r>
            <a:endParaRPr lang="en-US" sz="5700" b="1" dirty="0">
              <a:solidFill>
                <a:srgbClr val="FF0000"/>
              </a:solidFill>
            </a:endParaRPr>
          </a:p>
        </p:txBody>
      </p:sp>
      <p:sp>
        <p:nvSpPr>
          <p:cNvPr id="15" name="TextBox 14"/>
          <p:cNvSpPr txBox="1"/>
          <p:nvPr/>
        </p:nvSpPr>
        <p:spPr>
          <a:xfrm>
            <a:off x="1295400" y="2721114"/>
            <a:ext cx="2895600" cy="707886"/>
          </a:xfrm>
          <a:prstGeom prst="rect">
            <a:avLst/>
          </a:prstGeom>
          <a:noFill/>
        </p:spPr>
        <p:txBody>
          <a:bodyPr wrap="square" rtlCol="0">
            <a:spAutoFit/>
          </a:bodyPr>
          <a:lstStyle/>
          <a:p>
            <a:r>
              <a:rPr lang="en-US" sz="4000" b="1" dirty="0" smtClean="0">
                <a:ln>
                  <a:solidFill>
                    <a:srgbClr val="C00000"/>
                  </a:solidFill>
                </a:ln>
                <a:solidFill>
                  <a:schemeClr val="accent2">
                    <a:lumMod val="50000"/>
                  </a:schemeClr>
                </a:solidFill>
              </a:rPr>
              <a:t>CARNIVORE</a:t>
            </a:r>
            <a:endParaRPr lang="en-US" sz="4000" b="1" dirty="0">
              <a:ln>
                <a:solidFill>
                  <a:srgbClr val="C00000"/>
                </a:solidFill>
              </a:ln>
              <a:solidFill>
                <a:schemeClr val="accent2">
                  <a:lumMod val="50000"/>
                </a:schemeClr>
              </a:solidFill>
            </a:endParaRPr>
          </a:p>
        </p:txBody>
      </p:sp>
    </p:spTree>
    <p:extLst>
      <p:ext uri="{BB962C8B-B14F-4D97-AF65-F5344CB8AC3E}">
        <p14:creationId xmlns:p14="http://schemas.microsoft.com/office/powerpoint/2010/main" val="192948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2" grpId="0"/>
      <p:bldP spid="8" grpId="0"/>
      <p:bldP spid="14" grpId="0"/>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Vitamins</a:t>
            </a:r>
            <a:endParaRPr lang="en-US" b="1" dirty="0"/>
          </a:p>
        </p:txBody>
      </p:sp>
      <p:sp>
        <p:nvSpPr>
          <p:cNvPr id="3" name="Content Placeholder 2"/>
          <p:cNvSpPr>
            <a:spLocks noGrp="1"/>
          </p:cNvSpPr>
          <p:nvPr>
            <p:ph idx="1"/>
          </p:nvPr>
        </p:nvSpPr>
        <p:spPr>
          <a:xfrm>
            <a:off x="457200" y="762012"/>
            <a:ext cx="8229600" cy="4678363"/>
          </a:xfrm>
        </p:spPr>
        <p:txBody>
          <a:bodyPr/>
          <a:lstStyle/>
          <a:p>
            <a:r>
              <a:rPr lang="en-US" dirty="0" smtClean="0"/>
              <a:t>Organic substances required in very small amounts (micronutrients)</a:t>
            </a:r>
          </a:p>
          <a:p>
            <a:r>
              <a:rPr lang="en-US" dirty="0" smtClean="0"/>
              <a:t>Cannot be manufactured, need to come from diet</a:t>
            </a:r>
          </a:p>
          <a:p>
            <a:r>
              <a:rPr lang="en-US" dirty="0" smtClean="0"/>
              <a:t>Specific functions, some are </a:t>
            </a:r>
            <a:r>
              <a:rPr lang="en-US" b="1" dirty="0" smtClean="0">
                <a:solidFill>
                  <a:srgbClr val="FF0000"/>
                </a:solidFill>
              </a:rPr>
              <a:t>COENZYMES</a:t>
            </a:r>
            <a:r>
              <a:rPr lang="en-US" dirty="0" smtClean="0"/>
              <a:t> (enzyme helpers)</a:t>
            </a:r>
            <a:endParaRPr lang="en-US" dirty="0"/>
          </a:p>
        </p:txBody>
      </p:sp>
      <p:pic>
        <p:nvPicPr>
          <p:cNvPr id="8194" name="Picture 2" descr="http://healthnbeauty.myworldmysite.com/sites/healthnbeauty.myworldmysite.com/files/Water%20-%20Fat%20Solub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6" y="3886212"/>
            <a:ext cx="3657599" cy="281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446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Genetics</a:t>
            </a:r>
            <a:endParaRPr lang="en-US" b="1" dirty="0"/>
          </a:p>
        </p:txBody>
      </p:sp>
      <p:sp>
        <p:nvSpPr>
          <p:cNvPr id="3" name="Content Placeholder 2"/>
          <p:cNvSpPr>
            <a:spLocks noGrp="1"/>
          </p:cNvSpPr>
          <p:nvPr>
            <p:ph idx="1"/>
          </p:nvPr>
        </p:nvSpPr>
        <p:spPr>
          <a:xfrm>
            <a:off x="381000" y="1066800"/>
            <a:ext cx="8229600" cy="5638800"/>
          </a:xfrm>
        </p:spPr>
        <p:txBody>
          <a:bodyPr>
            <a:normAutofit/>
          </a:bodyPr>
          <a:lstStyle/>
          <a:p>
            <a:pPr marL="0" indent="0">
              <a:buNone/>
            </a:pPr>
            <a:r>
              <a:rPr lang="en-US" dirty="0" smtClean="0"/>
              <a:t>Eye color is determined by many different </a:t>
            </a:r>
            <a:r>
              <a:rPr lang="en-US" b="1" dirty="0" smtClean="0"/>
              <a:t>gene</a:t>
            </a:r>
            <a:r>
              <a:rPr lang="en-US" dirty="0" smtClean="0"/>
              <a:t> combinations</a:t>
            </a:r>
          </a:p>
          <a:p>
            <a:pPr marL="0" indent="0">
              <a:buNone/>
            </a:pPr>
            <a:endParaRPr lang="en-US" dirty="0" smtClean="0"/>
          </a:p>
          <a:p>
            <a:pPr marL="0" indent="0">
              <a:buNone/>
            </a:pPr>
            <a:r>
              <a:rPr lang="en-US" sz="2600" b="1" dirty="0" smtClean="0"/>
              <a:t>allele</a:t>
            </a:r>
            <a:r>
              <a:rPr lang="en-US" sz="2600" dirty="0" smtClean="0"/>
              <a:t>: one </a:t>
            </a:r>
            <a:r>
              <a:rPr lang="en-US" sz="2600" dirty="0"/>
              <a:t>of a </a:t>
            </a:r>
            <a:r>
              <a:rPr lang="en-US" sz="2600" dirty="0" smtClean="0"/>
              <a:t>number</a:t>
            </a:r>
          </a:p>
          <a:p>
            <a:pPr marL="0" indent="0">
              <a:buNone/>
            </a:pPr>
            <a:r>
              <a:rPr lang="en-US" sz="2600" dirty="0" smtClean="0"/>
              <a:t> of alternative forms of </a:t>
            </a:r>
          </a:p>
          <a:p>
            <a:pPr marL="0" indent="0">
              <a:buNone/>
            </a:pPr>
            <a:r>
              <a:rPr lang="en-US" sz="2600" dirty="0" smtClean="0"/>
              <a:t>the </a:t>
            </a:r>
            <a:r>
              <a:rPr lang="en-US" sz="2600" dirty="0"/>
              <a:t>same </a:t>
            </a:r>
            <a:r>
              <a:rPr lang="en-US" sz="2600" dirty="0" smtClean="0"/>
              <a:t>gene or same</a:t>
            </a:r>
          </a:p>
          <a:p>
            <a:pPr marL="0" indent="0">
              <a:buNone/>
            </a:pPr>
            <a:r>
              <a:rPr lang="en-US" sz="2600" dirty="0" smtClean="0"/>
              <a:t> genetic locus</a:t>
            </a:r>
          </a:p>
          <a:p>
            <a:pPr marL="0" indent="0">
              <a:buNone/>
            </a:pPr>
            <a:r>
              <a:rPr lang="en-US" sz="2600" dirty="0" smtClean="0"/>
              <a:t>can </a:t>
            </a:r>
            <a:r>
              <a:rPr lang="en-US" sz="2600" dirty="0"/>
              <a:t>result </a:t>
            </a:r>
            <a:r>
              <a:rPr lang="en-US" sz="2600" dirty="0" smtClean="0"/>
              <a:t>in </a:t>
            </a:r>
            <a:r>
              <a:rPr lang="en-US" sz="2600" dirty="0"/>
              <a:t>different </a:t>
            </a:r>
            <a:endParaRPr lang="en-US" sz="2600" dirty="0" smtClean="0"/>
          </a:p>
          <a:p>
            <a:pPr marL="0" indent="0">
              <a:buNone/>
            </a:pPr>
            <a:r>
              <a:rPr lang="en-US" sz="2600" i="1" dirty="0" smtClean="0"/>
              <a:t>observable</a:t>
            </a:r>
            <a:r>
              <a:rPr lang="en-US" sz="2600" i="1" dirty="0"/>
              <a:t> </a:t>
            </a:r>
            <a:r>
              <a:rPr lang="en-US" sz="2600" b="1" dirty="0" smtClean="0"/>
              <a:t>phenotypic traits </a:t>
            </a:r>
          </a:p>
          <a:p>
            <a:pPr marL="0" indent="0">
              <a:buNone/>
            </a:pPr>
            <a:r>
              <a:rPr lang="en-US" sz="2600" b="1" dirty="0" smtClean="0"/>
              <a:t>(physical</a:t>
            </a:r>
            <a:r>
              <a:rPr lang="en-US" sz="2600" dirty="0" smtClean="0"/>
              <a:t>), </a:t>
            </a:r>
            <a:r>
              <a:rPr lang="en-US" sz="2600" dirty="0"/>
              <a:t>such as different </a:t>
            </a:r>
            <a:endParaRPr lang="en-US" sz="2600" dirty="0" smtClean="0"/>
          </a:p>
          <a:p>
            <a:pPr marL="0" indent="0">
              <a:buNone/>
            </a:pPr>
            <a:r>
              <a:rPr lang="en-US" sz="2600" dirty="0" smtClean="0"/>
              <a:t>pigmentation</a:t>
            </a:r>
            <a:endParaRPr lang="en-US" sz="2600" dirty="0"/>
          </a:p>
        </p:txBody>
      </p:sp>
      <p:pic>
        <p:nvPicPr>
          <p:cNvPr id="1026" name="Picture 2" descr="https://40.media.tumblr.com/9be6f6036fb2f46d51b7b9af09f6aab8/tumblr_inline_nzn5ditQAT1s5uo76_54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36" t="4743" r="3818"/>
          <a:stretch/>
        </p:blipFill>
        <p:spPr bwMode="auto">
          <a:xfrm>
            <a:off x="4648200" y="1769918"/>
            <a:ext cx="4045527" cy="38144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8201" y="5584364"/>
            <a:ext cx="4045526" cy="677108"/>
          </a:xfrm>
          <a:prstGeom prst="rect">
            <a:avLst/>
          </a:prstGeom>
          <a:noFill/>
          <a:ln>
            <a:solidFill>
              <a:schemeClr val="tx1"/>
            </a:solidFill>
          </a:ln>
        </p:spPr>
        <p:txBody>
          <a:bodyPr wrap="square" rtlCol="0">
            <a:spAutoFit/>
          </a:bodyPr>
          <a:lstStyle/>
          <a:p>
            <a:r>
              <a:rPr lang="en-US" sz="1900" b="1" dirty="0" smtClean="0"/>
              <a:t>Phenotype</a:t>
            </a:r>
            <a:r>
              <a:rPr lang="en-US" sz="1900" dirty="0" smtClean="0"/>
              <a:t>: blue, green or brown eyes</a:t>
            </a:r>
          </a:p>
          <a:p>
            <a:r>
              <a:rPr lang="en-US" sz="1900" b="1" dirty="0" smtClean="0"/>
              <a:t>Genotype:</a:t>
            </a:r>
            <a:r>
              <a:rPr lang="en-US" sz="1900" dirty="0" smtClean="0"/>
              <a:t> AABB, </a:t>
            </a:r>
            <a:r>
              <a:rPr lang="en-US" sz="1900" dirty="0" err="1" smtClean="0"/>
              <a:t>AaBb</a:t>
            </a:r>
            <a:r>
              <a:rPr lang="en-US" sz="1900" dirty="0" smtClean="0"/>
              <a:t>, </a:t>
            </a:r>
            <a:r>
              <a:rPr lang="en-US" sz="1900" dirty="0" err="1" smtClean="0"/>
              <a:t>aaBb</a:t>
            </a:r>
            <a:r>
              <a:rPr lang="en-US" sz="1900" dirty="0" smtClean="0"/>
              <a:t>, </a:t>
            </a:r>
            <a:r>
              <a:rPr lang="en-US" sz="1900" dirty="0" err="1" smtClean="0"/>
              <a:t>aabb</a:t>
            </a:r>
            <a:endParaRPr lang="en-US" sz="1900" dirty="0"/>
          </a:p>
        </p:txBody>
      </p:sp>
      <p:cxnSp>
        <p:nvCxnSpPr>
          <p:cNvPr id="6" name="Straight Arrow Connector 5"/>
          <p:cNvCxnSpPr/>
          <p:nvPr/>
        </p:nvCxnSpPr>
        <p:spPr>
          <a:xfrm flipH="1" flipV="1">
            <a:off x="5410200" y="2209800"/>
            <a:ext cx="609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76800" y="1916668"/>
            <a:ext cx="1113895" cy="369332"/>
          </a:xfrm>
          <a:prstGeom prst="rect">
            <a:avLst/>
          </a:prstGeom>
          <a:noFill/>
        </p:spPr>
        <p:txBody>
          <a:bodyPr wrap="none" rtlCol="0">
            <a:spAutoFit/>
          </a:bodyPr>
          <a:lstStyle/>
          <a:p>
            <a:r>
              <a:rPr lang="en-US" b="1" dirty="0" smtClean="0"/>
              <a:t>dominant</a:t>
            </a:r>
            <a:endParaRPr lang="en-US" b="1" dirty="0"/>
          </a:p>
        </p:txBody>
      </p:sp>
      <p:cxnSp>
        <p:nvCxnSpPr>
          <p:cNvPr id="9" name="Straight Arrow Connector 8"/>
          <p:cNvCxnSpPr/>
          <p:nvPr/>
        </p:nvCxnSpPr>
        <p:spPr>
          <a:xfrm flipH="1" flipV="1">
            <a:off x="8382000" y="2209800"/>
            <a:ext cx="2"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34781" y="1916668"/>
            <a:ext cx="1052019" cy="369332"/>
          </a:xfrm>
          <a:prstGeom prst="rect">
            <a:avLst/>
          </a:prstGeom>
          <a:noFill/>
        </p:spPr>
        <p:txBody>
          <a:bodyPr wrap="none" rtlCol="0">
            <a:spAutoFit/>
          </a:bodyPr>
          <a:lstStyle/>
          <a:p>
            <a:r>
              <a:rPr lang="en-US" b="1" dirty="0" smtClean="0"/>
              <a:t>recessive</a:t>
            </a:r>
            <a:endParaRPr lang="en-US" b="1" dirty="0"/>
          </a:p>
        </p:txBody>
      </p:sp>
    </p:spTree>
    <p:extLst>
      <p:ext uri="{BB962C8B-B14F-4D97-AF65-F5344CB8AC3E}">
        <p14:creationId xmlns:p14="http://schemas.microsoft.com/office/powerpoint/2010/main" val="7006722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Genetics</a:t>
            </a:r>
            <a:endParaRPr lang="en-US" b="1" dirty="0"/>
          </a:p>
        </p:txBody>
      </p:sp>
      <p:sp>
        <p:nvSpPr>
          <p:cNvPr id="3" name="Content Placeholder 2"/>
          <p:cNvSpPr>
            <a:spLocks noGrp="1"/>
          </p:cNvSpPr>
          <p:nvPr>
            <p:ph idx="1"/>
          </p:nvPr>
        </p:nvSpPr>
        <p:spPr/>
        <p:txBody>
          <a:bodyPr>
            <a:normAutofit lnSpcReduction="10000"/>
          </a:bodyPr>
          <a:lstStyle/>
          <a:p>
            <a:r>
              <a:rPr lang="en-US" dirty="0" smtClean="0"/>
              <a:t>Independent Assortment</a:t>
            </a:r>
          </a:p>
          <a:p>
            <a:r>
              <a:rPr lang="en-US" dirty="0" smtClean="0"/>
              <a:t>Segregation</a:t>
            </a:r>
          </a:p>
          <a:p>
            <a:r>
              <a:rPr lang="en-US" dirty="0" smtClean="0"/>
              <a:t>Codominance</a:t>
            </a:r>
          </a:p>
          <a:p>
            <a:r>
              <a:rPr lang="en-US" dirty="0" smtClean="0"/>
              <a:t>Linkage</a:t>
            </a:r>
          </a:p>
          <a:p>
            <a:r>
              <a:rPr lang="en-US" dirty="0" smtClean="0"/>
              <a:t>Heterozygote</a:t>
            </a:r>
          </a:p>
          <a:p>
            <a:r>
              <a:rPr lang="en-US" dirty="0" err="1" smtClean="0"/>
              <a:t>Homoygote</a:t>
            </a:r>
            <a:endParaRPr lang="en-US" dirty="0" smtClean="0"/>
          </a:p>
          <a:p>
            <a:r>
              <a:rPr lang="en-US" dirty="0" smtClean="0"/>
              <a:t>Sex-Linked Traits</a:t>
            </a:r>
          </a:p>
          <a:p>
            <a:r>
              <a:rPr lang="en-US" dirty="0" smtClean="0"/>
              <a:t>Autosome</a:t>
            </a:r>
            <a:endParaRPr lang="en-US" dirty="0"/>
          </a:p>
        </p:txBody>
      </p:sp>
    </p:spTree>
    <p:extLst>
      <p:ext uri="{BB962C8B-B14F-4D97-AF65-F5344CB8AC3E}">
        <p14:creationId xmlns:p14="http://schemas.microsoft.com/office/powerpoint/2010/main" val="16579444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cyclopedia.lubopitko-bg.com/images/The%20effect%20of%20osmosis%20on%20cells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48905"/>
            <a:ext cx="5943600" cy="40565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334012"/>
            <a:ext cx="8475910" cy="1015663"/>
          </a:xfrm>
          <a:prstGeom prst="rect">
            <a:avLst/>
          </a:prstGeom>
          <a:noFill/>
        </p:spPr>
        <p:txBody>
          <a:bodyPr wrap="none" rtlCol="0">
            <a:spAutoFit/>
          </a:bodyPr>
          <a:lstStyle/>
          <a:p>
            <a:r>
              <a:rPr lang="en-US" sz="2000" dirty="0" smtClean="0"/>
              <a:t>Isotonic = concentration inside the cell is the same as the concentration outside</a:t>
            </a:r>
          </a:p>
          <a:p>
            <a:r>
              <a:rPr lang="en-US" sz="2000" dirty="0" smtClean="0"/>
              <a:t>Hypotonic = solute concentration outside the cell is lower than inside the cell</a:t>
            </a:r>
          </a:p>
          <a:p>
            <a:r>
              <a:rPr lang="en-US" sz="2000" dirty="0" smtClean="0"/>
              <a:t>Hypertonic = solute concentration outside the cell is higher than inside the cell</a:t>
            </a:r>
            <a:endParaRPr lang="en-US" sz="2000" dirty="0"/>
          </a:p>
        </p:txBody>
      </p:sp>
      <p:sp>
        <p:nvSpPr>
          <p:cNvPr id="3" name="TextBox 2"/>
          <p:cNvSpPr txBox="1"/>
          <p:nvPr/>
        </p:nvSpPr>
        <p:spPr>
          <a:xfrm>
            <a:off x="1524006" y="144971"/>
            <a:ext cx="6432915" cy="769441"/>
          </a:xfrm>
          <a:prstGeom prst="rect">
            <a:avLst/>
          </a:prstGeom>
          <a:noFill/>
        </p:spPr>
        <p:txBody>
          <a:bodyPr wrap="none" rtlCol="0">
            <a:spAutoFit/>
          </a:bodyPr>
          <a:lstStyle/>
          <a:p>
            <a:r>
              <a:rPr lang="en-US" sz="4400" b="1" dirty="0" smtClean="0"/>
              <a:t>Osmosis in Red Blood Cells</a:t>
            </a:r>
            <a:endParaRPr lang="en-US" sz="4400" b="1" dirty="0"/>
          </a:p>
        </p:txBody>
      </p:sp>
    </p:spTree>
    <p:extLst>
      <p:ext uri="{BB962C8B-B14F-4D97-AF65-F5344CB8AC3E}">
        <p14:creationId xmlns:p14="http://schemas.microsoft.com/office/powerpoint/2010/main" val="20943417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304800"/>
            <a:ext cx="6457950" cy="1143000"/>
          </a:xfrm>
        </p:spPr>
        <p:txBody>
          <a:bodyPr/>
          <a:lstStyle/>
          <a:p>
            <a:r>
              <a:rPr lang="en-US" dirty="0" smtClean="0"/>
              <a:t>BIOLOGY</a:t>
            </a:r>
            <a:endParaRPr lang="en-US" dirty="0"/>
          </a:p>
        </p:txBody>
      </p:sp>
      <p:sp>
        <p:nvSpPr>
          <p:cNvPr id="3" name="Content Placeholder 2"/>
          <p:cNvSpPr>
            <a:spLocks noGrp="1"/>
          </p:cNvSpPr>
          <p:nvPr>
            <p:ph idx="1"/>
          </p:nvPr>
        </p:nvSpPr>
        <p:spPr>
          <a:xfrm>
            <a:off x="514350" y="1143000"/>
            <a:ext cx="8115300" cy="5334001"/>
          </a:xfrm>
        </p:spPr>
        <p:txBody>
          <a:bodyPr>
            <a:normAutofit/>
          </a:bodyPr>
          <a:lstStyle/>
          <a:p>
            <a:pPr marL="0" indent="0">
              <a:buNone/>
            </a:pPr>
            <a:endParaRPr lang="en-US" sz="2800" b="1" dirty="0" smtClean="0">
              <a:latin typeface="Calibri" panose="020F0502020204030204" pitchFamily="34" charset="0"/>
            </a:endParaRPr>
          </a:p>
          <a:p>
            <a:pPr marL="0" indent="0">
              <a:buNone/>
            </a:pPr>
            <a:r>
              <a:rPr lang="en-US" sz="2800" b="1" dirty="0" smtClean="0">
                <a:latin typeface="Calibri" panose="020F0502020204030204" pitchFamily="34" charset="0"/>
              </a:rPr>
              <a:t>A cell is placed in a drop of distilled water. The cell swells and bursts. The most likely cause of this reaction is that:</a:t>
            </a:r>
          </a:p>
          <a:p>
            <a:pPr marL="0" indent="0">
              <a:buNone/>
            </a:pPr>
            <a:endParaRPr lang="en-US" sz="2800" b="1" dirty="0">
              <a:latin typeface="Calibri" panose="020F0502020204030204" pitchFamily="34" charset="0"/>
            </a:endParaRPr>
          </a:p>
          <a:p>
            <a:pPr marL="971550" lvl="1" indent="-514350">
              <a:buFont typeface="+mj-lt"/>
              <a:buAutoNum type="alphaLcPeriod"/>
            </a:pPr>
            <a:r>
              <a:rPr lang="en-US" sz="2800" dirty="0" smtClean="0">
                <a:latin typeface="Calibri" panose="020F0502020204030204" pitchFamily="34" charset="0"/>
              </a:rPr>
              <a:t>Water moves from an area of low particle concentration to an area of high particle concentration</a:t>
            </a:r>
          </a:p>
          <a:p>
            <a:pPr marL="971550" lvl="1" indent="-514350">
              <a:buFont typeface="+mj-lt"/>
              <a:buAutoNum type="alphaLcPeriod"/>
            </a:pPr>
            <a:r>
              <a:rPr lang="en-US" sz="2800" dirty="0" smtClean="0">
                <a:latin typeface="Calibri" panose="020F0502020204030204" pitchFamily="34" charset="0"/>
              </a:rPr>
              <a:t>Active transport of salt occurs</a:t>
            </a:r>
          </a:p>
          <a:p>
            <a:pPr marL="971550" lvl="1" indent="-514350">
              <a:buFont typeface="+mj-lt"/>
              <a:buAutoNum type="alphaLcPeriod"/>
            </a:pPr>
            <a:r>
              <a:rPr lang="en-US" sz="2800" dirty="0" smtClean="0">
                <a:latin typeface="Calibri" panose="020F0502020204030204" pitchFamily="34" charset="0"/>
              </a:rPr>
              <a:t>Water moves from high particle concentration to an area of low particle concentration</a:t>
            </a:r>
          </a:p>
          <a:p>
            <a:pPr marL="971550" lvl="1" indent="-514350">
              <a:buFont typeface="+mj-lt"/>
              <a:buAutoNum type="alphaLcPeriod"/>
            </a:pPr>
            <a:r>
              <a:rPr lang="en-US" sz="2800" dirty="0" smtClean="0">
                <a:latin typeface="Calibri" panose="020F0502020204030204" pitchFamily="34" charset="0"/>
              </a:rPr>
              <a:t>Salts from distilled water enter the cell</a:t>
            </a:r>
          </a:p>
          <a:p>
            <a:pPr marL="0" indent="0">
              <a:buNone/>
            </a:pPr>
            <a:endParaRPr lang="en-US" sz="2800" b="1" dirty="0"/>
          </a:p>
        </p:txBody>
      </p:sp>
      <p:sp>
        <p:nvSpPr>
          <p:cNvPr id="4" name="Rectangle 3"/>
          <p:cNvSpPr/>
          <p:nvPr/>
        </p:nvSpPr>
        <p:spPr>
          <a:xfrm>
            <a:off x="990600" y="3200400"/>
            <a:ext cx="6705600" cy="13716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4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Diffusion</a:t>
            </a:r>
            <a:endParaRPr lang="en-US" b="1" dirty="0"/>
          </a:p>
        </p:txBody>
      </p:sp>
      <p:sp>
        <p:nvSpPr>
          <p:cNvPr id="3" name="Content Placeholder 2"/>
          <p:cNvSpPr>
            <a:spLocks noGrp="1"/>
          </p:cNvSpPr>
          <p:nvPr>
            <p:ph idx="1"/>
          </p:nvPr>
        </p:nvSpPr>
        <p:spPr>
          <a:xfrm>
            <a:off x="457200" y="838200"/>
            <a:ext cx="8229600" cy="5943600"/>
          </a:xfrm>
        </p:spPr>
        <p:txBody>
          <a:bodyPr>
            <a:normAutofit/>
          </a:bodyPr>
          <a:lstStyle/>
          <a:p>
            <a:r>
              <a:rPr lang="en-US" dirty="0" smtClean="0"/>
              <a:t>Particles move randomly throughout a space from areas of high concentration to low concentration (ex. Open a bottle of perfume in a room)</a:t>
            </a:r>
          </a:p>
          <a:p>
            <a:pPr marL="0" indent="0">
              <a:buNone/>
            </a:pPr>
            <a:endParaRPr lang="en-US" dirty="0"/>
          </a:p>
          <a:p>
            <a:pPr marL="0" indent="0">
              <a:buNone/>
            </a:pPr>
            <a:endParaRPr lang="en-US" dirty="0" smtClean="0"/>
          </a:p>
          <a:p>
            <a:pPr marL="0" indent="0">
              <a:buNone/>
            </a:pPr>
            <a:endParaRPr lang="en-US" dirty="0" smtClean="0"/>
          </a:p>
          <a:p>
            <a:r>
              <a:rPr lang="en-US" b="1" dirty="0" smtClean="0"/>
              <a:t>Osmosis</a:t>
            </a:r>
            <a:r>
              <a:rPr lang="en-US" dirty="0" smtClean="0"/>
              <a:t> : type of diffusion specific to water that moves from an area of </a:t>
            </a:r>
            <a:r>
              <a:rPr lang="en-US" dirty="0" smtClean="0">
                <a:solidFill>
                  <a:srgbClr val="FF0000"/>
                </a:solidFill>
              </a:rPr>
              <a:t>high</a:t>
            </a:r>
            <a:r>
              <a:rPr lang="en-US" dirty="0" smtClean="0"/>
              <a:t> water concentration to an area of </a:t>
            </a:r>
            <a:r>
              <a:rPr lang="en-US" dirty="0" smtClean="0">
                <a:solidFill>
                  <a:srgbClr val="FF0000"/>
                </a:solidFill>
              </a:rPr>
              <a:t>low</a:t>
            </a:r>
            <a:r>
              <a:rPr lang="en-US" dirty="0" smtClean="0"/>
              <a:t> water concentration</a:t>
            </a:r>
            <a:endParaRPr lang="en-US" dirty="0"/>
          </a:p>
        </p:txBody>
      </p:sp>
      <p:pic>
        <p:nvPicPr>
          <p:cNvPr id="1030" name="Picture 6" descr="http://malouffbioblog.files.wordpress.com/2011/11/diffu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57200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96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JOY\AppData\Local\Microsoft\Windows\Temporary Internet Files\Content.IE5\YJFFWOQQ\food_web_deciduous_s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7" y="3948246"/>
            <a:ext cx="3733799" cy="28003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OY\AppData\Local\Microsoft\Windows\Temporary Internet Files\Content.IE5\WC91L3KZ\energy-pyramid-ecosystem[1].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91" r="8617"/>
          <a:stretch/>
        </p:blipFill>
        <p:spPr bwMode="auto">
          <a:xfrm>
            <a:off x="5638800" y="4190346"/>
            <a:ext cx="2667000" cy="243905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JOY\AppData\Local\Microsoft\Windows\Temporary Internet Files\Content.IE5\L9VXT0CV\pyrami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458" y="175284"/>
            <a:ext cx="5663142" cy="37871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381000"/>
            <a:ext cx="2947458" cy="2677656"/>
          </a:xfrm>
          <a:prstGeom prst="rect">
            <a:avLst/>
          </a:prstGeom>
          <a:solidFill>
            <a:srgbClr val="FFFF00"/>
          </a:solidFill>
          <a:ln>
            <a:solidFill>
              <a:schemeClr val="tx1"/>
            </a:solidFill>
          </a:ln>
        </p:spPr>
        <p:txBody>
          <a:bodyPr wrap="square" rtlCol="0">
            <a:spAutoFit/>
          </a:bodyPr>
          <a:lstStyle/>
          <a:p>
            <a:r>
              <a:rPr lang="en-US" sz="2400" dirty="0"/>
              <a:t>Divisions in the ecosystem are made up on the basis of how an organism meets its nutritional needs, these are the </a:t>
            </a:r>
            <a:r>
              <a:rPr lang="en-US" sz="2400" b="1" dirty="0"/>
              <a:t>tropic </a:t>
            </a:r>
            <a:r>
              <a:rPr lang="en-US" sz="2400" b="1" dirty="0" smtClean="0"/>
              <a:t>levels</a:t>
            </a:r>
            <a:endParaRPr lang="en-US" sz="2400" b="1" dirty="0"/>
          </a:p>
        </p:txBody>
      </p:sp>
      <p:sp>
        <p:nvSpPr>
          <p:cNvPr id="4" name="TextBox 3"/>
          <p:cNvSpPr txBox="1"/>
          <p:nvPr/>
        </p:nvSpPr>
        <p:spPr>
          <a:xfrm>
            <a:off x="304807" y="6324600"/>
            <a:ext cx="1250599" cy="369332"/>
          </a:xfrm>
          <a:prstGeom prst="rect">
            <a:avLst/>
          </a:prstGeom>
          <a:solidFill>
            <a:srgbClr val="FFFF00"/>
          </a:solidFill>
          <a:ln>
            <a:solidFill>
              <a:schemeClr val="tx1"/>
            </a:solidFill>
          </a:ln>
        </p:spPr>
        <p:txBody>
          <a:bodyPr wrap="none" rtlCol="0">
            <a:spAutoFit/>
          </a:bodyPr>
          <a:lstStyle/>
          <a:p>
            <a:r>
              <a:rPr lang="en-US" b="1" dirty="0" smtClean="0"/>
              <a:t>FOOD WEB</a:t>
            </a:r>
            <a:endParaRPr lang="en-US" b="1" dirty="0"/>
          </a:p>
        </p:txBody>
      </p:sp>
    </p:spTree>
    <p:extLst>
      <p:ext uri="{BB962C8B-B14F-4D97-AF65-F5344CB8AC3E}">
        <p14:creationId xmlns:p14="http://schemas.microsoft.com/office/powerpoint/2010/main" val="1625861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3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31590</TotalTime>
  <Words>6132</Words>
  <Application>Microsoft Office PowerPoint</Application>
  <PresentationFormat>On-screen Show (4:3)</PresentationFormat>
  <Paragraphs>896</Paragraphs>
  <Slides>85</Slides>
  <Notes>83</Notes>
  <HiddenSlides>3</HiddenSlides>
  <MMClips>0</MMClips>
  <ScaleCrop>false</ScaleCrop>
  <HeadingPairs>
    <vt:vector size="4" baseType="variant">
      <vt:variant>
        <vt:lpstr>Theme</vt:lpstr>
      </vt:variant>
      <vt:variant>
        <vt:i4>5</vt:i4>
      </vt:variant>
      <vt:variant>
        <vt:lpstr>Slide Titles</vt:lpstr>
      </vt:variant>
      <vt:variant>
        <vt:i4>85</vt:i4>
      </vt:variant>
    </vt:vector>
  </HeadingPairs>
  <TitlesOfParts>
    <vt:vector size="90" baseType="lpstr">
      <vt:lpstr>Office Theme</vt:lpstr>
      <vt:lpstr>Vapor Trail</vt:lpstr>
      <vt:lpstr>1_Vapor Trail</vt:lpstr>
      <vt:lpstr>2_Vapor Trail</vt:lpstr>
      <vt:lpstr>3_Vapor Trail</vt:lpstr>
      <vt:lpstr>NLN Biology Review</vt:lpstr>
      <vt:lpstr>Biomes</vt:lpstr>
      <vt:lpstr>Topics To Know</vt:lpstr>
      <vt:lpstr>Ecosystems</vt:lpstr>
      <vt:lpstr>PowerPoint Presentation</vt:lpstr>
      <vt:lpstr>PowerPoint Presentation</vt:lpstr>
      <vt:lpstr>Autotrophs</vt:lpstr>
      <vt:lpstr>Heterotrophs</vt:lpstr>
      <vt:lpstr>PowerPoint Presentation</vt:lpstr>
      <vt:lpstr>PowerPoint Presentation</vt:lpstr>
      <vt:lpstr>Biology</vt:lpstr>
      <vt:lpstr>Plants Cells</vt:lpstr>
      <vt:lpstr>PowerPoint Presentation</vt:lpstr>
      <vt:lpstr>                                                                                                                                                                                                                                                                                                                                                                                                                                                                                                                                                                                                                                                                                                                                                                                                                                                    </vt:lpstr>
      <vt:lpstr>BIOLOGY</vt:lpstr>
      <vt:lpstr>Sexual Plant Reproduction</vt:lpstr>
      <vt:lpstr>Photosynthesis</vt:lpstr>
      <vt:lpstr>PowerPoint Presentation</vt:lpstr>
      <vt:lpstr>Tissue Types</vt:lpstr>
      <vt:lpstr>PowerPoint Presentation</vt:lpstr>
      <vt:lpstr>BIOLOGY</vt:lpstr>
      <vt:lpstr>VIDEO ON CELL STRUCTURE</vt:lpstr>
      <vt:lpstr>Cellular Metabolism</vt:lpstr>
      <vt:lpstr>Cellular Respiration</vt:lpstr>
      <vt:lpstr>Aerobic Cellular Respiration</vt:lpstr>
      <vt:lpstr>STEP 1. Glycolysis</vt:lpstr>
      <vt:lpstr>STEP 2. Pyruvic Acid Conversion</vt:lpstr>
      <vt:lpstr>STEP 3. Krebs Cycle</vt:lpstr>
      <vt:lpstr> </vt:lpstr>
      <vt:lpstr>PowerPoint Presentation</vt:lpstr>
      <vt:lpstr>Anaerobic vs. Aerobic Cellular Respiration</vt:lpstr>
      <vt:lpstr>Link to online Resources for cell respiration</vt:lpstr>
      <vt:lpstr>Mitosis vs. Meiosis</vt:lpstr>
      <vt:lpstr>PowerPoint Presentation</vt:lpstr>
      <vt:lpstr>Mitosis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Mitosis &amp; meiosis video</vt:lpstr>
      <vt:lpstr>PowerPoint Presentation</vt:lpstr>
      <vt:lpstr>Factors Affecting the Evolution of the Species</vt:lpstr>
      <vt:lpstr>PowerPoint Presentation</vt:lpstr>
      <vt:lpstr>Tropisms</vt:lpstr>
      <vt:lpstr>Biology</vt:lpstr>
      <vt:lpstr>Active vs. Passive Transport</vt:lpstr>
      <vt:lpstr>PowerPoint Presentation</vt:lpstr>
      <vt:lpstr>Pathogens = infectious organisms </vt:lpstr>
      <vt:lpstr>PowerPoint Presentation</vt:lpstr>
      <vt:lpstr>PowerPoint Presentation</vt:lpstr>
      <vt:lpstr>Microbiology - Bacteria</vt:lpstr>
      <vt:lpstr>Microbiology - Bacteria</vt:lpstr>
      <vt:lpstr>Microbiology - Viruses</vt:lpstr>
      <vt:lpstr>Microbiology - Immunizations</vt:lpstr>
      <vt:lpstr>Organic Compounds</vt:lpstr>
      <vt:lpstr>Carbohydrates</vt:lpstr>
      <vt:lpstr>Carbohydrates – Simple Sugars</vt:lpstr>
      <vt:lpstr>Carbohydrates: -saccharides</vt:lpstr>
      <vt:lpstr>Carbohydrates: Polysaccharides</vt:lpstr>
      <vt:lpstr>Lipids: fats, oils and waxes</vt:lpstr>
      <vt:lpstr>PowerPoint Presentation</vt:lpstr>
      <vt:lpstr>Phospholipids</vt:lpstr>
      <vt:lpstr>Lipids: Steroids</vt:lpstr>
      <vt:lpstr>PowerPoint Presentation</vt:lpstr>
      <vt:lpstr>Carotenoids</vt:lpstr>
      <vt:lpstr>Prostaglandins</vt:lpstr>
      <vt:lpstr>Proteins</vt:lpstr>
      <vt:lpstr>Proteins</vt:lpstr>
      <vt:lpstr>Proteins : Amino Acids</vt:lpstr>
      <vt:lpstr>PowerPoint Presentation</vt:lpstr>
      <vt:lpstr>Proteins : Enzymes</vt:lpstr>
      <vt:lpstr>Nucleic Acids</vt:lpstr>
      <vt:lpstr>Nucleic Acids : DNA &amp; RNA</vt:lpstr>
      <vt:lpstr>Nucleic Acids</vt:lpstr>
      <vt:lpstr>Protein Synthesis</vt:lpstr>
      <vt:lpstr>PowerPoint Presentation</vt:lpstr>
      <vt:lpstr>Vitamins</vt:lpstr>
      <vt:lpstr>Genetics</vt:lpstr>
      <vt:lpstr>Genetics</vt:lpstr>
      <vt:lpstr>PowerPoint Presentation</vt:lpstr>
      <vt:lpstr>BIOLOGY</vt:lpstr>
      <vt:lpstr>Diffusion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dc:creator>
  <cp:lastModifiedBy>JOY</cp:lastModifiedBy>
  <cp:revision>208</cp:revision>
  <cp:lastPrinted>2016-08-02T22:33:17Z</cp:lastPrinted>
  <dcterms:created xsi:type="dcterms:W3CDTF">2015-01-25T00:06:05Z</dcterms:created>
  <dcterms:modified xsi:type="dcterms:W3CDTF">2017-08-10T18:55:10Z</dcterms:modified>
</cp:coreProperties>
</file>